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7" r:id="rId3"/>
    <p:sldId id="266" r:id="rId4"/>
    <p:sldId id="265" r:id="rId5"/>
    <p:sldId id="264" r:id="rId6"/>
    <p:sldId id="268" r:id="rId7"/>
    <p:sldId id="269" r:id="rId8"/>
    <p:sldId id="270" r:id="rId9"/>
    <p:sldId id="285" r:id="rId10"/>
    <p:sldId id="286" r:id="rId11"/>
    <p:sldId id="287" r:id="rId12"/>
    <p:sldId id="271" r:id="rId13"/>
    <p:sldId id="288" r:id="rId14"/>
    <p:sldId id="272" r:id="rId15"/>
    <p:sldId id="263" r:id="rId16"/>
    <p:sldId id="262" r:id="rId17"/>
    <p:sldId id="261" r:id="rId18"/>
    <p:sldId id="260" r:id="rId19"/>
    <p:sldId id="284" r:id="rId20"/>
    <p:sldId id="259" r:id="rId21"/>
    <p:sldId id="281" r:id="rId22"/>
    <p:sldId id="280" r:id="rId23"/>
    <p:sldId id="282" r:id="rId24"/>
    <p:sldId id="283" r:id="rId25"/>
    <p:sldId id="273" r:id="rId26"/>
    <p:sldId id="292" r:id="rId27"/>
    <p:sldId id="291" r:id="rId28"/>
    <p:sldId id="290" r:id="rId29"/>
    <p:sldId id="289" r:id="rId30"/>
    <p:sldId id="274" r:id="rId31"/>
    <p:sldId id="275" r:id="rId32"/>
    <p:sldId id="276" r:id="rId33"/>
    <p:sldId id="277" r:id="rId34"/>
    <p:sldId id="278" r:id="rId35"/>
    <p:sldId id="279" r:id="rId36"/>
    <p:sldId id="257" r:id="rId37"/>
  </p:sldIdLst>
  <p:sldSz cx="10693400" cy="7561263"/>
  <p:notesSz cx="6858000" cy="9144000"/>
  <p:defaultTextStyle>
    <a:defPPr>
      <a:defRPr lang="id-ID"/>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602" y="-300"/>
      </p:cViewPr>
      <p:guideLst>
        <p:guide orient="horz" pos="2382"/>
        <p:guide pos="3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784FA5-4273-432C-A0E1-0D7F8EEB9DB3}" type="datetimeFigureOut">
              <a:rPr lang="en-US" smtClean="0"/>
              <a:t>1/10/2019</a:t>
            </a:fld>
            <a:endParaRPr lang="en-US"/>
          </a:p>
        </p:txBody>
      </p:sp>
      <p:sp>
        <p:nvSpPr>
          <p:cNvPr id="4" name="Slide Image Placeholder 3"/>
          <p:cNvSpPr>
            <a:spLocks noGrp="1" noRot="1" noChangeAspect="1"/>
          </p:cNvSpPr>
          <p:nvPr>
            <p:ph type="sldImg" idx="2"/>
          </p:nvPr>
        </p:nvSpPr>
        <p:spPr>
          <a:xfrm>
            <a:off x="1004888" y="685800"/>
            <a:ext cx="48482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3C6651-2F1E-469D-AF2D-896379383A3A}" type="slidenum">
              <a:rPr lang="en-US" smtClean="0"/>
              <a:t>‹#›</a:t>
            </a:fld>
            <a:endParaRPr lang="en-US"/>
          </a:p>
        </p:txBody>
      </p:sp>
    </p:spTree>
    <p:extLst>
      <p:ext uri="{BB962C8B-B14F-4D97-AF65-F5344CB8AC3E}">
        <p14:creationId xmlns:p14="http://schemas.microsoft.com/office/powerpoint/2010/main" val="916616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3C6651-2F1E-469D-AF2D-896379383A3A}" type="slidenum">
              <a:rPr lang="en-US" smtClean="0"/>
              <a:t>13</a:t>
            </a:fld>
            <a:endParaRPr lang="en-US"/>
          </a:p>
        </p:txBody>
      </p:sp>
    </p:spTree>
    <p:extLst>
      <p:ext uri="{BB962C8B-B14F-4D97-AF65-F5344CB8AC3E}">
        <p14:creationId xmlns:p14="http://schemas.microsoft.com/office/powerpoint/2010/main" val="78157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2005" y="2348893"/>
            <a:ext cx="9089390" cy="1620771"/>
          </a:xfrm>
        </p:spPr>
        <p:txBody>
          <a:bodyPr/>
          <a:lstStyle/>
          <a:p>
            <a:r>
              <a:rPr lang="en-US" smtClean="0"/>
              <a:t>Click to edit Master title style</a:t>
            </a:r>
            <a:endParaRPr lang="id-ID"/>
          </a:p>
        </p:txBody>
      </p:sp>
      <p:sp>
        <p:nvSpPr>
          <p:cNvPr id="3" name="Subtitle 2"/>
          <p:cNvSpPr>
            <a:spLocks noGrp="1"/>
          </p:cNvSpPr>
          <p:nvPr>
            <p:ph type="subTitle" idx="1"/>
          </p:nvPr>
        </p:nvSpPr>
        <p:spPr>
          <a:xfrm>
            <a:off x="1604010" y="4284716"/>
            <a:ext cx="7485380" cy="1932323"/>
          </a:xfrm>
        </p:spPr>
        <p:txBody>
          <a:bodyPr/>
          <a:lstStyle>
            <a:lvl1pPr marL="0" indent="0" algn="ctr">
              <a:buNone/>
              <a:defRPr>
                <a:solidFill>
                  <a:schemeClr val="tx1">
                    <a:tint val="75000"/>
                  </a:schemeClr>
                </a:solidFill>
              </a:defRPr>
            </a:lvl1pPr>
            <a:lvl2pPr marL="521528" indent="0" algn="ctr">
              <a:buNone/>
              <a:defRPr>
                <a:solidFill>
                  <a:schemeClr val="tx1">
                    <a:tint val="75000"/>
                  </a:schemeClr>
                </a:solidFill>
              </a:defRPr>
            </a:lvl2pPr>
            <a:lvl3pPr marL="1043056" indent="0" algn="ctr">
              <a:buNone/>
              <a:defRPr>
                <a:solidFill>
                  <a:schemeClr val="tx1">
                    <a:tint val="75000"/>
                  </a:schemeClr>
                </a:solidFill>
              </a:defRPr>
            </a:lvl3pPr>
            <a:lvl4pPr marL="1564584" indent="0" algn="ctr">
              <a:buNone/>
              <a:defRPr>
                <a:solidFill>
                  <a:schemeClr val="tx1">
                    <a:tint val="75000"/>
                  </a:schemeClr>
                </a:solidFill>
              </a:defRPr>
            </a:lvl4pPr>
            <a:lvl5pPr marL="2086112" indent="0" algn="ctr">
              <a:buNone/>
              <a:defRPr>
                <a:solidFill>
                  <a:schemeClr val="tx1">
                    <a:tint val="75000"/>
                  </a:schemeClr>
                </a:solidFill>
              </a:defRPr>
            </a:lvl5pPr>
            <a:lvl6pPr marL="2607640" indent="0" algn="ctr">
              <a:buNone/>
              <a:defRPr>
                <a:solidFill>
                  <a:schemeClr val="tx1">
                    <a:tint val="75000"/>
                  </a:schemeClr>
                </a:solidFill>
              </a:defRPr>
            </a:lvl6pPr>
            <a:lvl7pPr marL="3129168" indent="0" algn="ctr">
              <a:buNone/>
              <a:defRPr>
                <a:solidFill>
                  <a:schemeClr val="tx1">
                    <a:tint val="75000"/>
                  </a:schemeClr>
                </a:solidFill>
              </a:defRPr>
            </a:lvl7pPr>
            <a:lvl8pPr marL="3650696" indent="0" algn="ctr">
              <a:buNone/>
              <a:defRPr>
                <a:solidFill>
                  <a:schemeClr val="tx1">
                    <a:tint val="75000"/>
                  </a:schemeClr>
                </a:solidFill>
              </a:defRPr>
            </a:lvl8pPr>
            <a:lvl9pPr marL="4172224"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1627C0C7-1E15-44C1-975F-FBE94701ACB4}" type="datetimeFigureOut">
              <a:rPr lang="id-ID" smtClean="0"/>
              <a:t>10/01/2019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4106912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1627C0C7-1E15-44C1-975F-FBE94701ACB4}" type="datetimeFigureOut">
              <a:rPr lang="id-ID" smtClean="0"/>
              <a:t>10/01/2019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42096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67112" y="334306"/>
            <a:ext cx="2812588" cy="7113188"/>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25639" y="334306"/>
            <a:ext cx="8263250" cy="7113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1627C0C7-1E15-44C1-975F-FBE94701ACB4}" type="datetimeFigureOut">
              <a:rPr lang="id-ID" smtClean="0"/>
              <a:t>10/01/2019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3164234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1627C0C7-1E15-44C1-975F-FBE94701ACB4}" type="datetimeFigureOut">
              <a:rPr lang="id-ID" smtClean="0"/>
              <a:t>10/01/2019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147498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705" y="4858812"/>
            <a:ext cx="9089390" cy="1501751"/>
          </a:xfrm>
        </p:spPr>
        <p:txBody>
          <a:bodyPr anchor="t"/>
          <a:lstStyle>
            <a:lvl1pPr algn="l">
              <a:defRPr sz="4600" b="1" cap="all"/>
            </a:lvl1pPr>
          </a:lstStyle>
          <a:p>
            <a:r>
              <a:rPr lang="en-US" smtClean="0"/>
              <a:t>Click to edit Master title style</a:t>
            </a:r>
            <a:endParaRPr lang="id-ID"/>
          </a:p>
        </p:txBody>
      </p:sp>
      <p:sp>
        <p:nvSpPr>
          <p:cNvPr id="3" name="Text Placeholder 2"/>
          <p:cNvSpPr>
            <a:spLocks noGrp="1"/>
          </p:cNvSpPr>
          <p:nvPr>
            <p:ph type="body" idx="1"/>
          </p:nvPr>
        </p:nvSpPr>
        <p:spPr>
          <a:xfrm>
            <a:off x="844705" y="3204786"/>
            <a:ext cx="9089390" cy="1654026"/>
          </a:xfrm>
        </p:spPr>
        <p:txBody>
          <a:bodyPr anchor="b"/>
          <a:lstStyle>
            <a:lvl1pPr marL="0" indent="0">
              <a:buNone/>
              <a:defRPr sz="2300">
                <a:solidFill>
                  <a:schemeClr val="tx1">
                    <a:tint val="75000"/>
                  </a:schemeClr>
                </a:solidFill>
              </a:defRPr>
            </a:lvl1pPr>
            <a:lvl2pPr marL="521528" indent="0">
              <a:buNone/>
              <a:defRPr sz="2100">
                <a:solidFill>
                  <a:schemeClr val="tx1">
                    <a:tint val="75000"/>
                  </a:schemeClr>
                </a:solidFill>
              </a:defRPr>
            </a:lvl2pPr>
            <a:lvl3pPr marL="1043056" indent="0">
              <a:buNone/>
              <a:defRPr sz="1800">
                <a:solidFill>
                  <a:schemeClr val="tx1">
                    <a:tint val="75000"/>
                  </a:schemeClr>
                </a:solidFill>
              </a:defRPr>
            </a:lvl3pPr>
            <a:lvl4pPr marL="1564584" indent="0">
              <a:buNone/>
              <a:defRPr sz="1600">
                <a:solidFill>
                  <a:schemeClr val="tx1">
                    <a:tint val="75000"/>
                  </a:schemeClr>
                </a:solidFill>
              </a:defRPr>
            </a:lvl4pPr>
            <a:lvl5pPr marL="2086112" indent="0">
              <a:buNone/>
              <a:defRPr sz="1600">
                <a:solidFill>
                  <a:schemeClr val="tx1">
                    <a:tint val="75000"/>
                  </a:schemeClr>
                </a:solidFill>
              </a:defRPr>
            </a:lvl5pPr>
            <a:lvl6pPr marL="2607640" indent="0">
              <a:buNone/>
              <a:defRPr sz="1600">
                <a:solidFill>
                  <a:schemeClr val="tx1">
                    <a:tint val="75000"/>
                  </a:schemeClr>
                </a:solidFill>
              </a:defRPr>
            </a:lvl6pPr>
            <a:lvl7pPr marL="3129168" indent="0">
              <a:buNone/>
              <a:defRPr sz="1600">
                <a:solidFill>
                  <a:schemeClr val="tx1">
                    <a:tint val="75000"/>
                  </a:schemeClr>
                </a:solidFill>
              </a:defRPr>
            </a:lvl7pPr>
            <a:lvl8pPr marL="3650696" indent="0">
              <a:buNone/>
              <a:defRPr sz="1600">
                <a:solidFill>
                  <a:schemeClr val="tx1">
                    <a:tint val="75000"/>
                  </a:schemeClr>
                </a:solidFill>
              </a:defRPr>
            </a:lvl8pPr>
            <a:lvl9pPr marL="4172224"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27C0C7-1E15-44C1-975F-FBE94701ACB4}" type="datetimeFigureOut">
              <a:rPr lang="id-ID" smtClean="0"/>
              <a:t>10/01/2019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4131120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25639" y="1944575"/>
            <a:ext cx="5537918" cy="5502919"/>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341781" y="1944575"/>
            <a:ext cx="5537919" cy="5502919"/>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1627C0C7-1E15-44C1-975F-FBE94701ACB4}" type="datetimeFigureOut">
              <a:rPr lang="id-ID" smtClean="0"/>
              <a:t>10/01/2019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1751891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4670" y="302801"/>
            <a:ext cx="9624060" cy="1260211"/>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534670" y="1692533"/>
            <a:ext cx="4724775" cy="705367"/>
          </a:xfrm>
        </p:spPr>
        <p:txBody>
          <a:bodyPr anchor="b"/>
          <a:lstStyle>
            <a:lvl1pPr marL="0" indent="0">
              <a:buNone/>
              <a:defRPr sz="2700" b="1"/>
            </a:lvl1pPr>
            <a:lvl2pPr marL="521528" indent="0">
              <a:buNone/>
              <a:defRPr sz="2300" b="1"/>
            </a:lvl2pPr>
            <a:lvl3pPr marL="1043056" indent="0">
              <a:buNone/>
              <a:defRPr sz="2100" b="1"/>
            </a:lvl3pPr>
            <a:lvl4pPr marL="1564584" indent="0">
              <a:buNone/>
              <a:defRPr sz="1800" b="1"/>
            </a:lvl4pPr>
            <a:lvl5pPr marL="2086112" indent="0">
              <a:buNone/>
              <a:defRPr sz="1800" b="1"/>
            </a:lvl5pPr>
            <a:lvl6pPr marL="2607640" indent="0">
              <a:buNone/>
              <a:defRPr sz="1800" b="1"/>
            </a:lvl6pPr>
            <a:lvl7pPr marL="3129168" indent="0">
              <a:buNone/>
              <a:defRPr sz="1800" b="1"/>
            </a:lvl7pPr>
            <a:lvl8pPr marL="3650696" indent="0">
              <a:buNone/>
              <a:defRPr sz="1800" b="1"/>
            </a:lvl8pPr>
            <a:lvl9pPr marL="417222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34670" y="2397901"/>
            <a:ext cx="4724775" cy="4356478"/>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5432099" y="1692533"/>
            <a:ext cx="4726631" cy="705367"/>
          </a:xfrm>
        </p:spPr>
        <p:txBody>
          <a:bodyPr anchor="b"/>
          <a:lstStyle>
            <a:lvl1pPr marL="0" indent="0">
              <a:buNone/>
              <a:defRPr sz="2700" b="1"/>
            </a:lvl1pPr>
            <a:lvl2pPr marL="521528" indent="0">
              <a:buNone/>
              <a:defRPr sz="2300" b="1"/>
            </a:lvl2pPr>
            <a:lvl3pPr marL="1043056" indent="0">
              <a:buNone/>
              <a:defRPr sz="2100" b="1"/>
            </a:lvl3pPr>
            <a:lvl4pPr marL="1564584" indent="0">
              <a:buNone/>
              <a:defRPr sz="1800" b="1"/>
            </a:lvl4pPr>
            <a:lvl5pPr marL="2086112" indent="0">
              <a:buNone/>
              <a:defRPr sz="1800" b="1"/>
            </a:lvl5pPr>
            <a:lvl6pPr marL="2607640" indent="0">
              <a:buNone/>
              <a:defRPr sz="1800" b="1"/>
            </a:lvl6pPr>
            <a:lvl7pPr marL="3129168" indent="0">
              <a:buNone/>
              <a:defRPr sz="1800" b="1"/>
            </a:lvl7pPr>
            <a:lvl8pPr marL="3650696" indent="0">
              <a:buNone/>
              <a:defRPr sz="1800" b="1"/>
            </a:lvl8pPr>
            <a:lvl9pPr marL="417222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32099" y="2397901"/>
            <a:ext cx="4726631" cy="4356478"/>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1627C0C7-1E15-44C1-975F-FBE94701ACB4}" type="datetimeFigureOut">
              <a:rPr lang="id-ID" smtClean="0"/>
              <a:t>10/01/2019</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1037647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1627C0C7-1E15-44C1-975F-FBE94701ACB4}" type="datetimeFigureOut">
              <a:rPr lang="id-ID" smtClean="0"/>
              <a:t>10/01/2019</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1648510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27C0C7-1E15-44C1-975F-FBE94701ACB4}" type="datetimeFigureOut">
              <a:rPr lang="id-ID" smtClean="0"/>
              <a:t>10/01/2019</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3713698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671" y="301050"/>
            <a:ext cx="3518055" cy="1281214"/>
          </a:xfrm>
        </p:spPr>
        <p:txBody>
          <a:bodyPr anchor="b"/>
          <a:lstStyle>
            <a:lvl1pPr algn="l">
              <a:defRPr sz="2300" b="1"/>
            </a:lvl1pPr>
          </a:lstStyle>
          <a:p>
            <a:r>
              <a:rPr lang="en-US" smtClean="0"/>
              <a:t>Click to edit Master title style</a:t>
            </a:r>
            <a:endParaRPr lang="id-ID"/>
          </a:p>
        </p:txBody>
      </p:sp>
      <p:sp>
        <p:nvSpPr>
          <p:cNvPr id="3" name="Content Placeholder 2"/>
          <p:cNvSpPr>
            <a:spLocks noGrp="1"/>
          </p:cNvSpPr>
          <p:nvPr>
            <p:ph idx="1"/>
          </p:nvPr>
        </p:nvSpPr>
        <p:spPr>
          <a:xfrm>
            <a:off x="4180822" y="301051"/>
            <a:ext cx="5977908" cy="6453328"/>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534671" y="1582265"/>
            <a:ext cx="3518055" cy="5172114"/>
          </a:xfrm>
        </p:spPr>
        <p:txBody>
          <a:bodyPr/>
          <a:lstStyle>
            <a:lvl1pPr marL="0" indent="0">
              <a:buNone/>
              <a:defRPr sz="1600"/>
            </a:lvl1pPr>
            <a:lvl2pPr marL="521528" indent="0">
              <a:buNone/>
              <a:defRPr sz="1400"/>
            </a:lvl2pPr>
            <a:lvl3pPr marL="1043056" indent="0">
              <a:buNone/>
              <a:defRPr sz="1100"/>
            </a:lvl3pPr>
            <a:lvl4pPr marL="1564584" indent="0">
              <a:buNone/>
              <a:defRPr sz="1000"/>
            </a:lvl4pPr>
            <a:lvl5pPr marL="2086112" indent="0">
              <a:buNone/>
              <a:defRPr sz="1000"/>
            </a:lvl5pPr>
            <a:lvl6pPr marL="2607640" indent="0">
              <a:buNone/>
              <a:defRPr sz="1000"/>
            </a:lvl6pPr>
            <a:lvl7pPr marL="3129168" indent="0">
              <a:buNone/>
              <a:defRPr sz="1000"/>
            </a:lvl7pPr>
            <a:lvl8pPr marL="3650696" indent="0">
              <a:buNone/>
              <a:defRPr sz="1000"/>
            </a:lvl8pPr>
            <a:lvl9pPr marL="417222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27C0C7-1E15-44C1-975F-FBE94701ACB4}" type="datetimeFigureOut">
              <a:rPr lang="id-ID" smtClean="0"/>
              <a:t>10/01/2019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925940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981" y="5292884"/>
            <a:ext cx="6416040" cy="624855"/>
          </a:xfrm>
        </p:spPr>
        <p:txBody>
          <a:bodyPr anchor="b"/>
          <a:lstStyle>
            <a:lvl1pPr algn="l">
              <a:defRPr sz="2300" b="1"/>
            </a:lvl1pPr>
          </a:lstStyle>
          <a:p>
            <a:r>
              <a:rPr lang="en-US" smtClean="0"/>
              <a:t>Click to edit Master title style</a:t>
            </a:r>
            <a:endParaRPr lang="id-ID"/>
          </a:p>
        </p:txBody>
      </p:sp>
      <p:sp>
        <p:nvSpPr>
          <p:cNvPr id="3" name="Picture Placeholder 2"/>
          <p:cNvSpPr>
            <a:spLocks noGrp="1"/>
          </p:cNvSpPr>
          <p:nvPr>
            <p:ph type="pic" idx="1"/>
          </p:nvPr>
        </p:nvSpPr>
        <p:spPr>
          <a:xfrm>
            <a:off x="2095981" y="675613"/>
            <a:ext cx="6416040" cy="4536758"/>
          </a:xfrm>
        </p:spPr>
        <p:txBody>
          <a:bodyPr/>
          <a:lstStyle>
            <a:lvl1pPr marL="0" indent="0">
              <a:buNone/>
              <a:defRPr sz="3700"/>
            </a:lvl1pPr>
            <a:lvl2pPr marL="521528" indent="0">
              <a:buNone/>
              <a:defRPr sz="3200"/>
            </a:lvl2pPr>
            <a:lvl3pPr marL="1043056" indent="0">
              <a:buNone/>
              <a:defRPr sz="2700"/>
            </a:lvl3pPr>
            <a:lvl4pPr marL="1564584" indent="0">
              <a:buNone/>
              <a:defRPr sz="2300"/>
            </a:lvl4pPr>
            <a:lvl5pPr marL="2086112" indent="0">
              <a:buNone/>
              <a:defRPr sz="2300"/>
            </a:lvl5pPr>
            <a:lvl6pPr marL="2607640" indent="0">
              <a:buNone/>
              <a:defRPr sz="2300"/>
            </a:lvl6pPr>
            <a:lvl7pPr marL="3129168" indent="0">
              <a:buNone/>
              <a:defRPr sz="2300"/>
            </a:lvl7pPr>
            <a:lvl8pPr marL="3650696" indent="0">
              <a:buNone/>
              <a:defRPr sz="2300"/>
            </a:lvl8pPr>
            <a:lvl9pPr marL="4172224" indent="0">
              <a:buNone/>
              <a:defRPr sz="2300"/>
            </a:lvl9pPr>
          </a:lstStyle>
          <a:p>
            <a:endParaRPr lang="id-ID"/>
          </a:p>
        </p:txBody>
      </p:sp>
      <p:sp>
        <p:nvSpPr>
          <p:cNvPr id="4" name="Text Placeholder 3"/>
          <p:cNvSpPr>
            <a:spLocks noGrp="1"/>
          </p:cNvSpPr>
          <p:nvPr>
            <p:ph type="body" sz="half" idx="2"/>
          </p:nvPr>
        </p:nvSpPr>
        <p:spPr>
          <a:xfrm>
            <a:off x="2095981" y="5917739"/>
            <a:ext cx="6416040" cy="887398"/>
          </a:xfrm>
        </p:spPr>
        <p:txBody>
          <a:bodyPr/>
          <a:lstStyle>
            <a:lvl1pPr marL="0" indent="0">
              <a:buNone/>
              <a:defRPr sz="1600"/>
            </a:lvl1pPr>
            <a:lvl2pPr marL="521528" indent="0">
              <a:buNone/>
              <a:defRPr sz="1400"/>
            </a:lvl2pPr>
            <a:lvl3pPr marL="1043056" indent="0">
              <a:buNone/>
              <a:defRPr sz="1100"/>
            </a:lvl3pPr>
            <a:lvl4pPr marL="1564584" indent="0">
              <a:buNone/>
              <a:defRPr sz="1000"/>
            </a:lvl4pPr>
            <a:lvl5pPr marL="2086112" indent="0">
              <a:buNone/>
              <a:defRPr sz="1000"/>
            </a:lvl5pPr>
            <a:lvl6pPr marL="2607640" indent="0">
              <a:buNone/>
              <a:defRPr sz="1000"/>
            </a:lvl6pPr>
            <a:lvl7pPr marL="3129168" indent="0">
              <a:buNone/>
              <a:defRPr sz="1000"/>
            </a:lvl7pPr>
            <a:lvl8pPr marL="3650696" indent="0">
              <a:buNone/>
              <a:defRPr sz="1000"/>
            </a:lvl8pPr>
            <a:lvl9pPr marL="417222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27C0C7-1E15-44C1-975F-FBE94701ACB4}" type="datetimeFigureOut">
              <a:rPr lang="id-ID" smtClean="0"/>
              <a:t>10/01/2019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F57D37A-04CF-4185-B36E-895553BB3C2B}" type="slidenum">
              <a:rPr lang="id-ID" smtClean="0"/>
              <a:t>‹#›</a:t>
            </a:fld>
            <a:endParaRPr lang="id-ID"/>
          </a:p>
        </p:txBody>
      </p:sp>
    </p:spTree>
    <p:extLst>
      <p:ext uri="{BB962C8B-B14F-4D97-AF65-F5344CB8AC3E}">
        <p14:creationId xmlns:p14="http://schemas.microsoft.com/office/powerpoint/2010/main" val="365222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670" y="302801"/>
            <a:ext cx="9624060" cy="1260211"/>
          </a:xfrm>
          <a:prstGeom prst="rect">
            <a:avLst/>
          </a:prstGeom>
        </p:spPr>
        <p:txBody>
          <a:bodyPr vert="horz" lIns="104306" tIns="52153" rIns="104306" bIns="52153"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534670" y="1764295"/>
            <a:ext cx="9624060" cy="4990084"/>
          </a:xfrm>
          <a:prstGeom prst="rect">
            <a:avLst/>
          </a:prstGeom>
        </p:spPr>
        <p:txBody>
          <a:bodyPr vert="horz" lIns="104306" tIns="52153" rIns="104306" bIns="5215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534670" y="7008171"/>
            <a:ext cx="2495127" cy="402567"/>
          </a:xfrm>
          <a:prstGeom prst="rect">
            <a:avLst/>
          </a:prstGeom>
        </p:spPr>
        <p:txBody>
          <a:bodyPr vert="horz" lIns="104306" tIns="52153" rIns="104306" bIns="52153" rtlCol="0" anchor="ctr"/>
          <a:lstStyle>
            <a:lvl1pPr algn="l">
              <a:defRPr sz="1400">
                <a:solidFill>
                  <a:schemeClr val="tx1">
                    <a:tint val="75000"/>
                  </a:schemeClr>
                </a:solidFill>
              </a:defRPr>
            </a:lvl1pPr>
          </a:lstStyle>
          <a:p>
            <a:fld id="{1627C0C7-1E15-44C1-975F-FBE94701ACB4}" type="datetimeFigureOut">
              <a:rPr lang="id-ID" smtClean="0"/>
              <a:t>10/01/2019</a:t>
            </a:fld>
            <a:endParaRPr lang="id-ID"/>
          </a:p>
        </p:txBody>
      </p:sp>
      <p:sp>
        <p:nvSpPr>
          <p:cNvPr id="5" name="Footer Placeholder 4"/>
          <p:cNvSpPr>
            <a:spLocks noGrp="1"/>
          </p:cNvSpPr>
          <p:nvPr>
            <p:ph type="ftr" sz="quarter" idx="3"/>
          </p:nvPr>
        </p:nvSpPr>
        <p:spPr>
          <a:xfrm>
            <a:off x="3653579" y="7008171"/>
            <a:ext cx="3386243" cy="402567"/>
          </a:xfrm>
          <a:prstGeom prst="rect">
            <a:avLst/>
          </a:prstGeom>
        </p:spPr>
        <p:txBody>
          <a:bodyPr vert="horz" lIns="104306" tIns="52153" rIns="104306" bIns="52153" rtlCol="0" anchor="ctr"/>
          <a:lstStyle>
            <a:lvl1pPr algn="ctr">
              <a:defRPr sz="14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7663603" y="7008171"/>
            <a:ext cx="2495127" cy="402567"/>
          </a:xfrm>
          <a:prstGeom prst="rect">
            <a:avLst/>
          </a:prstGeom>
        </p:spPr>
        <p:txBody>
          <a:bodyPr vert="horz" lIns="104306" tIns="52153" rIns="104306" bIns="52153" rtlCol="0" anchor="ctr"/>
          <a:lstStyle>
            <a:lvl1pPr algn="r">
              <a:defRPr sz="1400">
                <a:solidFill>
                  <a:schemeClr val="tx1">
                    <a:tint val="75000"/>
                  </a:schemeClr>
                </a:solidFill>
              </a:defRPr>
            </a:lvl1pPr>
          </a:lstStyle>
          <a:p>
            <a:fld id="{CF57D37A-04CF-4185-B36E-895553BB3C2B}" type="slidenum">
              <a:rPr lang="id-ID" smtClean="0"/>
              <a:t>‹#›</a:t>
            </a:fld>
            <a:endParaRPr lang="id-ID"/>
          </a:p>
        </p:txBody>
      </p:sp>
    </p:spTree>
    <p:extLst>
      <p:ext uri="{BB962C8B-B14F-4D97-AF65-F5344CB8AC3E}">
        <p14:creationId xmlns:p14="http://schemas.microsoft.com/office/powerpoint/2010/main" val="224914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43056" rtl="0" eaLnBrk="1" latinLnBrk="0" hangingPunct="1">
        <a:spcBef>
          <a:spcPct val="0"/>
        </a:spcBef>
        <a:buNone/>
        <a:defRPr sz="5000" kern="1200">
          <a:solidFill>
            <a:schemeClr val="tx1"/>
          </a:solidFill>
          <a:latin typeface="+mj-lt"/>
          <a:ea typeface="+mj-ea"/>
          <a:cs typeface="+mj-cs"/>
        </a:defRPr>
      </a:lvl1pPr>
    </p:titleStyle>
    <p:bodyStyle>
      <a:lvl1pPr marL="391146" indent="-391146" algn="l" defTabSz="1043056"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7483" indent="-325955" algn="l" defTabSz="1043056"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3820" indent="-260764" algn="l" defTabSz="104305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534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46876"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id-ID"/>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E:\Data A2N\ATIRO LUKI 2019\KAMPAR 2019\4 Presentasi Kampar Expo 2019\PROPOSAL KAMPAR EXPO 2019_Page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05"/>
            <a:ext cx="10693400" cy="756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3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800" decel="100000"/>
                                        <p:tgtEl>
                                          <p:spTgt spid="1026"/>
                                        </p:tgtEl>
                                      </p:cBhvr>
                                    </p:animEffect>
                                    <p:anim calcmode="lin" valueType="num">
                                      <p:cBhvr>
                                        <p:cTn id="8" dur="800" decel="100000" fill="hold"/>
                                        <p:tgtEl>
                                          <p:spTgt spid="1026"/>
                                        </p:tgtEl>
                                        <p:attrNameLst>
                                          <p:attrName>style.rotation</p:attrName>
                                        </p:attrNameLst>
                                      </p:cBhvr>
                                      <p:tavLst>
                                        <p:tav tm="0">
                                          <p:val>
                                            <p:fltVal val="-90"/>
                                          </p:val>
                                        </p:tav>
                                        <p:tav tm="100000">
                                          <p:val>
                                            <p:fltVal val="0"/>
                                          </p:val>
                                        </p:tav>
                                      </p:tavLst>
                                    </p:anim>
                                    <p:anim calcmode="lin" valueType="num">
                                      <p:cBhvr>
                                        <p:cTn id="9" dur="800" decel="100000" fill="hold"/>
                                        <p:tgtEl>
                                          <p:spTgt spid="1026"/>
                                        </p:tgtEl>
                                        <p:attrNameLst>
                                          <p:attrName>ppt_x</p:attrName>
                                        </p:attrNameLst>
                                      </p:cBhvr>
                                      <p:tavLst>
                                        <p:tav tm="0">
                                          <p:val>
                                            <p:strVal val="#ppt_x+0.4"/>
                                          </p:val>
                                        </p:tav>
                                        <p:tav tm="100000">
                                          <p:val>
                                            <p:strVal val="#ppt_x-0.05"/>
                                          </p:val>
                                        </p:tav>
                                      </p:tavLst>
                                    </p:anim>
                                    <p:anim calcmode="lin" valueType="num">
                                      <p:cBhvr>
                                        <p:cTn id="10" dur="800" decel="100000" fill="hold"/>
                                        <p:tgtEl>
                                          <p:spTgt spid="102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2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2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670" y="773793"/>
            <a:ext cx="9624060" cy="1260211"/>
          </a:xfrm>
        </p:spPr>
        <p:txBody>
          <a:bodyPr>
            <a:normAutofit/>
          </a:bodyPr>
          <a:lstStyle/>
          <a:p>
            <a:r>
              <a:rPr lang="en-ID"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KAMPAR FASHION </a:t>
            </a:r>
            <a:r>
              <a:rPr lang="en-ID"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CARNIVAL</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1"/>
          </p:nvPr>
        </p:nvSpPr>
        <p:spPr>
          <a:xfrm>
            <a:off x="534670" y="2052439"/>
            <a:ext cx="9624060" cy="1936945"/>
          </a:xfrm>
        </p:spPr>
        <p:txBody>
          <a:bodyPr/>
          <a:lstStyle/>
          <a:p>
            <a:pPr marL="0" indent="0" algn="ctr">
              <a:buNone/>
            </a:pPr>
            <a:r>
              <a:rPr lang="en-ID" sz="2700" b="1" dirty="0" err="1"/>
              <a:t>Kegiatan</a:t>
            </a:r>
            <a:r>
              <a:rPr lang="en-ID" sz="2700" b="1" dirty="0"/>
              <a:t> </a:t>
            </a:r>
            <a:r>
              <a:rPr lang="en-ID" sz="2700" b="1" dirty="0" err="1"/>
              <a:t>ini</a:t>
            </a:r>
            <a:r>
              <a:rPr lang="en-ID" sz="2700" b="1" dirty="0"/>
              <a:t> </a:t>
            </a:r>
            <a:r>
              <a:rPr lang="en-ID" sz="2700" b="1" dirty="0" err="1"/>
              <a:t>menampilan</a:t>
            </a:r>
            <a:r>
              <a:rPr lang="en-ID" sz="2700" b="1" dirty="0"/>
              <a:t> </a:t>
            </a:r>
            <a:r>
              <a:rPr lang="en-ID" sz="2700" b="1" dirty="0" err="1"/>
              <a:t>pakaian</a:t>
            </a:r>
            <a:r>
              <a:rPr lang="en-ID" sz="2700" b="1" dirty="0"/>
              <a:t> </a:t>
            </a:r>
            <a:r>
              <a:rPr lang="en-ID" sz="2700" b="1" dirty="0" err="1"/>
              <a:t>adat</a:t>
            </a:r>
            <a:r>
              <a:rPr lang="en-ID" sz="2700" b="1" dirty="0"/>
              <a:t> </a:t>
            </a:r>
            <a:r>
              <a:rPr lang="en-ID" sz="2700" b="1" dirty="0" err="1"/>
              <a:t>Kabupaten</a:t>
            </a:r>
            <a:r>
              <a:rPr lang="en-ID" sz="2700" b="1" dirty="0"/>
              <a:t> Kampar/ </a:t>
            </a:r>
            <a:r>
              <a:rPr lang="en-ID" sz="2700" b="1" dirty="0" err="1"/>
              <a:t>melayu</a:t>
            </a:r>
            <a:r>
              <a:rPr lang="en-ID" sz="2700" b="1" dirty="0"/>
              <a:t> yang </a:t>
            </a:r>
            <a:r>
              <a:rPr lang="en-ID" sz="2700" b="1" dirty="0" err="1"/>
              <a:t>telah</a:t>
            </a:r>
            <a:r>
              <a:rPr lang="en-ID" sz="2700" b="1" dirty="0"/>
              <a:t> </a:t>
            </a:r>
            <a:r>
              <a:rPr lang="en-ID" sz="2700" b="1" dirty="0" err="1"/>
              <a:t>dimodifikasi</a:t>
            </a:r>
            <a:r>
              <a:rPr lang="en-ID" sz="2700" b="1" dirty="0"/>
              <a:t> , </a:t>
            </a:r>
            <a:r>
              <a:rPr lang="en-ID" sz="2700" b="1" dirty="0" err="1"/>
              <a:t>dalam</a:t>
            </a:r>
            <a:r>
              <a:rPr lang="en-ID" sz="2700" b="1" dirty="0"/>
              <a:t> </a:t>
            </a:r>
            <a:r>
              <a:rPr lang="en-ID" sz="2700" b="1" dirty="0" err="1"/>
              <a:t>bentuk</a:t>
            </a:r>
            <a:r>
              <a:rPr lang="en-ID" sz="2700" b="1" dirty="0"/>
              <a:t> parade /</a:t>
            </a:r>
            <a:r>
              <a:rPr lang="en-ID" sz="2700" b="1" dirty="0" err="1"/>
              <a:t>pawai</a:t>
            </a:r>
            <a:r>
              <a:rPr lang="en-ID" sz="2700" b="1" dirty="0"/>
              <a:t> </a:t>
            </a:r>
            <a:r>
              <a:rPr lang="en-ID" sz="2700" b="1" dirty="0" err="1"/>
              <a:t>dengan</a:t>
            </a:r>
            <a:r>
              <a:rPr lang="en-ID" sz="2700" b="1" dirty="0"/>
              <a:t> </a:t>
            </a:r>
            <a:r>
              <a:rPr lang="en-ID" sz="2700" b="1" dirty="0" err="1"/>
              <a:t>peserta</a:t>
            </a:r>
            <a:r>
              <a:rPr lang="en-ID" sz="2700" b="1" dirty="0"/>
              <a:t> </a:t>
            </a:r>
            <a:r>
              <a:rPr lang="en-ID" sz="2700" b="1" dirty="0" err="1"/>
              <a:t>dari</a:t>
            </a:r>
            <a:r>
              <a:rPr lang="en-ID" sz="2700" b="1" dirty="0"/>
              <a:t> </a:t>
            </a:r>
            <a:r>
              <a:rPr lang="en-ID" sz="2700" b="1" dirty="0" err="1"/>
              <a:t>berbagai</a:t>
            </a:r>
            <a:r>
              <a:rPr lang="en-ID" sz="2700" b="1" dirty="0"/>
              <a:t> </a:t>
            </a:r>
            <a:r>
              <a:rPr lang="en-ID" sz="2700" b="1" dirty="0" err="1"/>
              <a:t>kalangan</a:t>
            </a:r>
            <a:r>
              <a:rPr lang="en-ID" sz="2700" b="1" dirty="0"/>
              <a:t>, </a:t>
            </a:r>
            <a:r>
              <a:rPr lang="en-ID" sz="2700" b="1" dirty="0" err="1"/>
              <a:t>dan</a:t>
            </a:r>
            <a:r>
              <a:rPr lang="en-ID" sz="2700" b="1" dirty="0"/>
              <a:t> </a:t>
            </a:r>
            <a:r>
              <a:rPr lang="en-ID" sz="2700" b="1" dirty="0" err="1"/>
              <a:t>panitia</a:t>
            </a:r>
            <a:r>
              <a:rPr lang="en-ID" sz="2700" b="1" dirty="0"/>
              <a:t> </a:t>
            </a:r>
            <a:r>
              <a:rPr lang="en-ID" sz="2700" b="1" dirty="0" err="1"/>
              <a:t>akan</a:t>
            </a:r>
            <a:r>
              <a:rPr lang="en-ID" sz="2700" b="1" dirty="0"/>
              <a:t> </a:t>
            </a:r>
            <a:r>
              <a:rPr lang="en-ID" sz="2700" b="1" dirty="0" err="1"/>
              <a:t>menyiapkan</a:t>
            </a:r>
            <a:r>
              <a:rPr lang="en-ID" sz="2700" b="1" dirty="0"/>
              <a:t> </a:t>
            </a:r>
            <a:r>
              <a:rPr lang="en-ID" sz="2700" b="1" dirty="0" err="1"/>
              <a:t>hadiah</a:t>
            </a:r>
            <a:r>
              <a:rPr lang="en-ID" sz="2700" b="1" dirty="0"/>
              <a:t> </a:t>
            </a:r>
            <a:r>
              <a:rPr lang="en-ID" sz="2700" b="1" dirty="0" err="1"/>
              <a:t>untuk</a:t>
            </a:r>
            <a:r>
              <a:rPr lang="en-ID" sz="2700" b="1" dirty="0"/>
              <a:t> </a:t>
            </a:r>
            <a:r>
              <a:rPr lang="en-ID" sz="2700" b="1" dirty="0" err="1"/>
              <a:t>pemenangnya</a:t>
            </a:r>
            <a:r>
              <a:rPr lang="en-ID" sz="2700" b="1" dirty="0"/>
              <a:t>.</a:t>
            </a:r>
            <a:endParaRPr lang="en-US" sz="2700" b="1" dirty="0"/>
          </a:p>
          <a:p>
            <a:pPr marL="0" indent="0">
              <a:buNone/>
            </a:pPr>
            <a:endParaRPr lang="en-US" dirty="0"/>
          </a:p>
        </p:txBody>
      </p:sp>
      <p:pic>
        <p:nvPicPr>
          <p:cNvPr id="2050" name="Picture 2" descr="Image result for karnaval budaya melay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17" y="3969608"/>
            <a:ext cx="6277897" cy="3542455"/>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2054" name="Picture 6" descr="Image result for karnaval fashion budaya melayu"/>
          <p:cNvPicPr>
            <a:picLocks noChangeAspect="1" noChangeArrowheads="1"/>
          </p:cNvPicPr>
          <p:nvPr/>
        </p:nvPicPr>
        <p:blipFill rotWithShape="1">
          <a:blip r:embed="rId4">
            <a:extLst>
              <a:ext uri="{28A0092B-C50C-407E-A947-70E740481C1C}">
                <a14:useLocalDpi xmlns:a14="http://schemas.microsoft.com/office/drawing/2010/main" val="0"/>
              </a:ext>
            </a:extLst>
          </a:blip>
          <a:srcRect l="8443" b="6861"/>
          <a:stretch/>
        </p:blipFill>
        <p:spPr bwMode="auto">
          <a:xfrm>
            <a:off x="5091155" y="3790376"/>
            <a:ext cx="5897573" cy="3770887"/>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497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670" y="396255"/>
            <a:ext cx="9624060" cy="1260211"/>
          </a:xfrm>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D"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FESTIVAL </a:t>
            </a:r>
            <a:r>
              <a:rPr lang="en-ID"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SILAT </a:t>
            </a:r>
            <a:r>
              <a:rPr lang="en-ID"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TRADISIONAL</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 name="Content Placeholder 2"/>
          <p:cNvSpPr>
            <a:spLocks noGrp="1"/>
          </p:cNvSpPr>
          <p:nvPr>
            <p:ph idx="1"/>
          </p:nvPr>
        </p:nvSpPr>
        <p:spPr>
          <a:xfrm>
            <a:off x="546767" y="2034004"/>
            <a:ext cx="9624060" cy="2143588"/>
          </a:xfrm>
        </p:spPr>
        <p:txBody>
          <a:bodyPr/>
          <a:lstStyle/>
          <a:p>
            <a:pPr marL="0" indent="0" algn="ctr">
              <a:buNone/>
            </a:pPr>
            <a:r>
              <a:rPr lang="en-ID" sz="3200" b="1" dirty="0" err="1"/>
              <a:t>Kegiatan</a:t>
            </a:r>
            <a:r>
              <a:rPr lang="en-ID" sz="3200" b="1" dirty="0"/>
              <a:t> </a:t>
            </a:r>
            <a:r>
              <a:rPr lang="en-ID" sz="3200" b="1" dirty="0" err="1"/>
              <a:t>ini</a:t>
            </a:r>
            <a:r>
              <a:rPr lang="en-ID" sz="3200" b="1" dirty="0"/>
              <a:t> </a:t>
            </a:r>
            <a:r>
              <a:rPr lang="en-ID" sz="3200" b="1" dirty="0" err="1"/>
              <a:t>menampilkan</a:t>
            </a:r>
            <a:r>
              <a:rPr lang="en-ID" sz="3200" b="1" dirty="0"/>
              <a:t> </a:t>
            </a:r>
            <a:r>
              <a:rPr lang="en-ID" sz="3200" b="1" dirty="0" err="1"/>
              <a:t>keberagaman</a:t>
            </a:r>
            <a:r>
              <a:rPr lang="en-ID" sz="3200" b="1" dirty="0"/>
              <a:t> </a:t>
            </a:r>
            <a:r>
              <a:rPr lang="en-ID" sz="3200" b="1" dirty="0" err="1"/>
              <a:t>silat</a:t>
            </a:r>
            <a:r>
              <a:rPr lang="en-ID" sz="3200" b="1" dirty="0"/>
              <a:t> </a:t>
            </a:r>
            <a:r>
              <a:rPr lang="en-ID" sz="3200" b="1" dirty="0" err="1"/>
              <a:t>tradisianal</a:t>
            </a:r>
            <a:r>
              <a:rPr lang="en-ID" sz="3200" b="1" dirty="0"/>
              <a:t> yang </a:t>
            </a:r>
            <a:r>
              <a:rPr lang="en-ID" sz="3200" b="1" dirty="0" err="1"/>
              <a:t>ada</a:t>
            </a:r>
            <a:r>
              <a:rPr lang="en-ID" sz="3200" b="1" dirty="0"/>
              <a:t> di </a:t>
            </a:r>
            <a:r>
              <a:rPr lang="en-ID" sz="3200" b="1" dirty="0" err="1"/>
              <a:t>Kabupaten</a:t>
            </a:r>
            <a:r>
              <a:rPr lang="en-ID" sz="3200" b="1" dirty="0"/>
              <a:t> Kampar </a:t>
            </a:r>
            <a:r>
              <a:rPr lang="en-ID" sz="3200" b="1" dirty="0" err="1"/>
              <a:t>dalam</a:t>
            </a:r>
            <a:r>
              <a:rPr lang="en-ID" sz="3200" b="1" dirty="0"/>
              <a:t> </a:t>
            </a:r>
            <a:r>
              <a:rPr lang="en-ID" sz="3200" b="1" dirty="0" err="1"/>
              <a:t>bentuk</a:t>
            </a:r>
            <a:r>
              <a:rPr lang="en-ID" sz="3200" b="1" dirty="0"/>
              <a:t> festival </a:t>
            </a:r>
            <a:r>
              <a:rPr lang="en-ID" sz="3200" b="1" dirty="0" err="1"/>
              <a:t>atau</a:t>
            </a:r>
            <a:r>
              <a:rPr lang="en-ID" sz="3200" b="1" dirty="0"/>
              <a:t> </a:t>
            </a:r>
            <a:r>
              <a:rPr lang="en-ID" sz="3200" b="1" dirty="0" err="1"/>
              <a:t>diperlombakan</a:t>
            </a:r>
            <a:r>
              <a:rPr lang="en-ID" sz="3200" b="1" dirty="0"/>
              <a:t>, </a:t>
            </a:r>
            <a:r>
              <a:rPr lang="en-ID" sz="3200" b="1" dirty="0" err="1"/>
              <a:t>panitia</a:t>
            </a:r>
            <a:r>
              <a:rPr lang="en-ID" sz="3200" b="1" dirty="0"/>
              <a:t> </a:t>
            </a:r>
            <a:r>
              <a:rPr lang="en-ID" sz="3200" b="1" dirty="0" err="1"/>
              <a:t>akan</a:t>
            </a:r>
            <a:r>
              <a:rPr lang="en-ID" sz="3200" b="1" dirty="0"/>
              <a:t> </a:t>
            </a:r>
            <a:r>
              <a:rPr lang="en-ID" sz="3200" b="1" dirty="0" err="1"/>
              <a:t>menyiapkan</a:t>
            </a:r>
            <a:r>
              <a:rPr lang="en-ID" sz="3200" b="1" dirty="0"/>
              <a:t> </a:t>
            </a:r>
            <a:r>
              <a:rPr lang="en-ID" sz="3200" b="1" dirty="0" err="1"/>
              <a:t>hadiah</a:t>
            </a:r>
            <a:r>
              <a:rPr lang="en-ID" sz="3200" b="1" dirty="0"/>
              <a:t> </a:t>
            </a:r>
            <a:r>
              <a:rPr lang="en-ID" sz="3200" b="1" dirty="0" err="1"/>
              <a:t>bagi</a:t>
            </a:r>
            <a:r>
              <a:rPr lang="en-ID" sz="3200" b="1" dirty="0"/>
              <a:t> </a:t>
            </a:r>
            <a:r>
              <a:rPr lang="en-ID" sz="3200" b="1" dirty="0" err="1"/>
              <a:t>pemenang</a:t>
            </a:r>
            <a:r>
              <a:rPr lang="en-ID" sz="3200" b="1" dirty="0"/>
              <a:t> festival </a:t>
            </a:r>
            <a:r>
              <a:rPr lang="en-ID" sz="3200" b="1" dirty="0" err="1"/>
              <a:t>ini</a:t>
            </a:r>
            <a:r>
              <a:rPr lang="en-ID" sz="3200" b="1" dirty="0"/>
              <a:t>.</a:t>
            </a:r>
            <a:endParaRPr lang="en-US" sz="3200" b="1" dirty="0"/>
          </a:p>
          <a:p>
            <a:pPr marL="0" indent="0">
              <a:buNone/>
            </a:pPr>
            <a:endParaRPr lang="en-US" dirty="0"/>
          </a:p>
        </p:txBody>
      </p:sp>
      <p:pic>
        <p:nvPicPr>
          <p:cNvPr id="3074" name="Picture 2" descr="Image result for silat melay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 y="3996203"/>
            <a:ext cx="5413666" cy="356505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076" name="Picture 4" descr="Image result for silat melay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111" y="4012103"/>
            <a:ext cx="5669290" cy="356505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941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Data A2N\ATIRO LUKI 2019\KAMPAR 2019\4 Presentasi Kampar Expo 2019\PROPOSAL KAMPAR EXPO 2019_Background_Page_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1" y="0"/>
            <a:ext cx="10698163"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09368" y="2082642"/>
            <a:ext cx="5469780" cy="4154984"/>
          </a:xfrm>
          <a:prstGeom prst="rect">
            <a:avLst/>
          </a:prstGeom>
          <a:noFill/>
        </p:spPr>
        <p:txBody>
          <a:bodyPr wrap="square" rtlCol="0">
            <a:spAutoFit/>
          </a:bodyPr>
          <a:lstStyle/>
          <a:p>
            <a:r>
              <a:rPr lang="id-ID" sz="2400" dirty="0">
                <a:solidFill>
                  <a:schemeClr val="bg1"/>
                </a:solidFill>
                <a:latin typeface="Trebuchet MS" pitchFamily="34" charset="0"/>
              </a:rPr>
              <a:t>Berbagai bisnis besar hingga UMKM di bidang boga akan berkumpul di lokasi Kampar Expo2019. Adapun UMKM yang turut serta merupakan produk-produk unggulan Kab. Kampar.</a:t>
            </a:r>
          </a:p>
          <a:p>
            <a:r>
              <a:rPr lang="id-ID" sz="2400" dirty="0">
                <a:solidFill>
                  <a:schemeClr val="bg1"/>
                </a:solidFill>
                <a:latin typeface="Trebuchet MS" pitchFamily="34" charset="0"/>
              </a:rPr>
              <a:t>Pengunjung akan dimanjakan dengan interpretasi baru cita rasa khas Kuliner Kampar serta suguhan favorit setempat yang diramu oleh sejumlah penjaja makanan dan koki di Kabupaten Kampar.</a:t>
            </a:r>
          </a:p>
        </p:txBody>
      </p:sp>
      <p:sp>
        <p:nvSpPr>
          <p:cNvPr id="5" name="TextBox 4"/>
          <p:cNvSpPr txBox="1"/>
          <p:nvPr/>
        </p:nvSpPr>
        <p:spPr>
          <a:xfrm>
            <a:off x="3906540" y="1404367"/>
            <a:ext cx="6120680" cy="553998"/>
          </a:xfrm>
          <a:prstGeom prst="rect">
            <a:avLst/>
          </a:prstGeom>
          <a:noFill/>
          <a:effectLst>
            <a:outerShdw blurRad="50800" dist="38100" dir="8100000" algn="tr" rotWithShape="0">
              <a:prstClr val="black">
                <a:alpha val="40000"/>
              </a:prstClr>
            </a:outerShdw>
          </a:effectLst>
        </p:spPr>
        <p:txBody>
          <a:bodyPr wrap="square" rtlCol="0">
            <a:spAutoFit/>
          </a:bodyPr>
          <a:lstStyle/>
          <a:p>
            <a:r>
              <a:rPr lang="es-ES" sz="3000" dirty="0">
                <a:solidFill>
                  <a:srgbClr val="FFFF00"/>
                </a:solidFill>
                <a:latin typeface="Impact" pitchFamily="34" charset="0"/>
                <a:cs typeface="Aharoni" pitchFamily="2" charset="-79"/>
              </a:rPr>
              <a:t>KAMPAR FOOD FESTIVAL</a:t>
            </a:r>
            <a:endParaRPr lang="id-ID" sz="3000" dirty="0">
              <a:solidFill>
                <a:srgbClr val="FFFF00"/>
              </a:solidFill>
              <a:latin typeface="Impact" pitchFamily="34" charset="0"/>
              <a:cs typeface="Aharoni" pitchFamily="2" charset="-79"/>
            </a:endParaRPr>
          </a:p>
        </p:txBody>
      </p:sp>
    </p:spTree>
    <p:extLst>
      <p:ext uri="{BB962C8B-B14F-4D97-AF65-F5344CB8AC3E}">
        <p14:creationId xmlns:p14="http://schemas.microsoft.com/office/powerpoint/2010/main" val="424003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6767" y="604945"/>
            <a:ext cx="9624060" cy="1260211"/>
          </a:xfrm>
        </p:spPr>
        <p:txBody>
          <a:bodyPr>
            <a:normAutofit/>
          </a:bodyPr>
          <a:lstStyle/>
          <a:p>
            <a:r>
              <a:rPr lang="en-ID"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BAZAR </a:t>
            </a:r>
            <a:r>
              <a:rPr lang="en-ID"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69</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1"/>
          </p:nvPr>
        </p:nvSpPr>
        <p:spPr>
          <a:xfrm>
            <a:off x="546767" y="1716436"/>
            <a:ext cx="9624060" cy="1746627"/>
          </a:xfrm>
        </p:spPr>
        <p:txBody>
          <a:bodyPr/>
          <a:lstStyle/>
          <a:p>
            <a:pPr marL="0" indent="0" algn="ctr">
              <a:buNone/>
            </a:pPr>
            <a:r>
              <a:rPr lang="en-ID" sz="3200" b="1" dirty="0" err="1"/>
              <a:t>Kegiatan</a:t>
            </a:r>
            <a:r>
              <a:rPr lang="en-ID" sz="3200" b="1" dirty="0"/>
              <a:t> </a:t>
            </a:r>
            <a:r>
              <a:rPr lang="en-ID" sz="3200" b="1" dirty="0" err="1"/>
              <a:t>ini</a:t>
            </a:r>
            <a:r>
              <a:rPr lang="en-ID" sz="3200" b="1" dirty="0"/>
              <a:t> </a:t>
            </a:r>
            <a:r>
              <a:rPr lang="en-ID" sz="3200" b="1" dirty="0" err="1"/>
              <a:t>merupakan</a:t>
            </a:r>
            <a:r>
              <a:rPr lang="en-ID" sz="3200" b="1" dirty="0"/>
              <a:t> </a:t>
            </a:r>
            <a:r>
              <a:rPr lang="en-ID" sz="3200" b="1" dirty="0" err="1"/>
              <a:t>gelar</a:t>
            </a:r>
            <a:r>
              <a:rPr lang="en-ID" sz="3200" b="1" dirty="0"/>
              <a:t> </a:t>
            </a:r>
            <a:r>
              <a:rPr lang="en-ID" sz="3200" b="1" dirty="0" err="1"/>
              <a:t>berbagai</a:t>
            </a:r>
            <a:r>
              <a:rPr lang="en-ID" sz="3200" b="1" dirty="0"/>
              <a:t> </a:t>
            </a:r>
            <a:r>
              <a:rPr lang="en-ID" sz="3200" b="1" dirty="0" err="1"/>
              <a:t>macam</a:t>
            </a:r>
            <a:r>
              <a:rPr lang="en-ID" sz="3200" b="1" dirty="0"/>
              <a:t> </a:t>
            </a:r>
            <a:r>
              <a:rPr lang="en-ID" sz="3200" b="1" dirty="0" err="1"/>
              <a:t>produk</a:t>
            </a:r>
            <a:r>
              <a:rPr lang="en-ID" sz="3200" b="1" dirty="0"/>
              <a:t> UKM yang </a:t>
            </a:r>
            <a:r>
              <a:rPr lang="en-ID" sz="3200" b="1" dirty="0" err="1"/>
              <a:t>ada</a:t>
            </a:r>
            <a:r>
              <a:rPr lang="en-ID" sz="3200" b="1" dirty="0"/>
              <a:t> di </a:t>
            </a:r>
            <a:r>
              <a:rPr lang="en-ID" sz="3200" b="1" dirty="0" err="1"/>
              <a:t>Kabupaten</a:t>
            </a:r>
            <a:r>
              <a:rPr lang="en-ID" sz="3200" b="1" dirty="0"/>
              <a:t> Kampar </a:t>
            </a:r>
            <a:r>
              <a:rPr lang="en-ID" sz="3200" b="1" dirty="0" err="1"/>
              <a:t>dengan</a:t>
            </a:r>
            <a:r>
              <a:rPr lang="en-ID" sz="3200" b="1" dirty="0"/>
              <a:t> </a:t>
            </a:r>
            <a:r>
              <a:rPr lang="en-ID" sz="3200" b="1" dirty="0" err="1"/>
              <a:t>patokan</a:t>
            </a:r>
            <a:r>
              <a:rPr lang="en-ID" sz="3200" b="1" dirty="0"/>
              <a:t> </a:t>
            </a:r>
            <a:r>
              <a:rPr lang="en-ID" sz="3200" b="1" dirty="0" err="1"/>
              <a:t>harga</a:t>
            </a:r>
            <a:r>
              <a:rPr lang="en-ID" sz="3200" b="1" dirty="0"/>
              <a:t> </a:t>
            </a:r>
            <a:r>
              <a:rPr lang="en-ID" sz="3200" b="1" dirty="0" err="1"/>
              <a:t>Rp</a:t>
            </a:r>
            <a:r>
              <a:rPr lang="en-ID" sz="3200" b="1" dirty="0"/>
              <a:t> 6900 </a:t>
            </a:r>
            <a:r>
              <a:rPr lang="en-ID" sz="3200" b="1" dirty="0" err="1"/>
              <a:t>setiap</a:t>
            </a:r>
            <a:r>
              <a:rPr lang="en-ID" sz="3200" b="1" dirty="0"/>
              <a:t> </a:t>
            </a:r>
            <a:r>
              <a:rPr lang="en-ID" sz="3200" b="1" dirty="0" err="1"/>
              <a:t>barang</a:t>
            </a:r>
            <a:endParaRPr lang="en-US" sz="3200" b="1" dirty="0"/>
          </a:p>
          <a:p>
            <a:pPr marL="0" indent="0">
              <a:buNone/>
            </a:pPr>
            <a:endParaRPr lang="en-US" dirty="0"/>
          </a:p>
        </p:txBody>
      </p:sp>
      <p:pic>
        <p:nvPicPr>
          <p:cNvPr id="4098" name="Picture 2" descr="Image result for baz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48" y="3224887"/>
            <a:ext cx="10020913" cy="4249436"/>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967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E:\Data A2N\ATIRO LUKI 2019\KAMPAR 2019\4 Presentasi Kampar Expo 2019\PROPOSAL KAMPAR EXPO 2019_Background_Page_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226"/>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09368" y="2615143"/>
            <a:ext cx="5469780" cy="2677656"/>
          </a:xfrm>
          <a:prstGeom prst="rect">
            <a:avLst/>
          </a:prstGeom>
          <a:noFill/>
        </p:spPr>
        <p:txBody>
          <a:bodyPr wrap="square" rtlCol="0">
            <a:spAutoFit/>
          </a:bodyPr>
          <a:lstStyle/>
          <a:p>
            <a:r>
              <a:rPr lang="id-ID" sz="2400" dirty="0">
                <a:solidFill>
                  <a:schemeClr val="bg1"/>
                </a:solidFill>
                <a:latin typeface="Trebuchet MS" pitchFamily="34" charset="0"/>
              </a:rPr>
              <a:t>Guna memeriahkan suasana dan mengibur peserta dan pengunjung Kampar Expo 2019, pada panggung hiburan akan digelar berbagai kegiatan seperti Festival Musik, Pagelaran Tari, Artis Ibu Kota, Musik Dangdut, Qasidahan, dan lain-lain.</a:t>
            </a:r>
          </a:p>
        </p:txBody>
      </p:sp>
      <p:sp>
        <p:nvSpPr>
          <p:cNvPr id="5" name="TextBox 4"/>
          <p:cNvSpPr txBox="1"/>
          <p:nvPr/>
        </p:nvSpPr>
        <p:spPr>
          <a:xfrm>
            <a:off x="3906540" y="1980431"/>
            <a:ext cx="6120680" cy="553998"/>
          </a:xfrm>
          <a:prstGeom prst="rect">
            <a:avLst/>
          </a:prstGeom>
          <a:noFill/>
          <a:effectLst>
            <a:outerShdw blurRad="50800" dist="38100" dir="8100000" algn="tr" rotWithShape="0">
              <a:prstClr val="black">
                <a:alpha val="40000"/>
              </a:prstClr>
            </a:outerShdw>
          </a:effectLst>
        </p:spPr>
        <p:txBody>
          <a:bodyPr wrap="square" rtlCol="0">
            <a:spAutoFit/>
          </a:bodyPr>
          <a:lstStyle/>
          <a:p>
            <a:r>
              <a:rPr lang="es-ES" sz="3000" dirty="0">
                <a:solidFill>
                  <a:srgbClr val="FFFF00"/>
                </a:solidFill>
                <a:latin typeface="Impact" pitchFamily="34" charset="0"/>
                <a:cs typeface="Aharoni" pitchFamily="2" charset="-79"/>
              </a:rPr>
              <a:t>HIBURAN RAKYAT</a:t>
            </a:r>
            <a:endParaRPr lang="id-ID" sz="3000" dirty="0">
              <a:solidFill>
                <a:srgbClr val="FFFF00"/>
              </a:solidFill>
              <a:latin typeface="Impact" pitchFamily="34" charset="0"/>
              <a:cs typeface="Aharoni" pitchFamily="2" charset="-79"/>
            </a:endParaRPr>
          </a:p>
        </p:txBody>
      </p:sp>
    </p:spTree>
    <p:extLst>
      <p:ext uri="{BB962C8B-B14F-4D97-AF65-F5344CB8AC3E}">
        <p14:creationId xmlns:p14="http://schemas.microsoft.com/office/powerpoint/2010/main" val="11247557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Data A2N\ATIRO LUKI 2019\KAMPAR 2019\4 Presentasi Kampar Expo 2019\PROPOSAL KAMPAR EXPO 2019_Background_Page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70906" y="1802507"/>
            <a:ext cx="5574964" cy="1549078"/>
          </a:xfrm>
          <a:prstGeom prst="rect">
            <a:avLst/>
          </a:prstGeom>
          <a:noFill/>
        </p:spPr>
        <p:txBody>
          <a:bodyPr wrap="square" rtlCol="0">
            <a:spAutoFit/>
          </a:bodyPr>
          <a:lstStyle/>
          <a:p>
            <a:pPr>
              <a:lnSpc>
                <a:spcPct val="150000"/>
              </a:lnSpc>
              <a:spcBef>
                <a:spcPts val="500"/>
              </a:spcBef>
            </a:pPr>
            <a:r>
              <a:rPr lang="id-ID" sz="2000" dirty="0">
                <a:solidFill>
                  <a:schemeClr val="bg1"/>
                </a:solidFill>
                <a:latin typeface="Trebuchet MS" pitchFamily="34" charset="0"/>
              </a:rPr>
              <a:t>Waktu	</a:t>
            </a:r>
            <a:r>
              <a:rPr lang="id-ID" sz="2000" dirty="0" smtClean="0">
                <a:solidFill>
                  <a:schemeClr val="bg1"/>
                </a:solidFill>
                <a:latin typeface="Trebuchet MS" pitchFamily="34" charset="0"/>
              </a:rPr>
              <a:t>  :  </a:t>
            </a:r>
            <a:r>
              <a:rPr lang="id-ID" sz="2000" dirty="0">
                <a:solidFill>
                  <a:schemeClr val="bg1"/>
                </a:solidFill>
                <a:latin typeface="Trebuchet MS" pitchFamily="34" charset="0"/>
              </a:rPr>
              <a:t>31 Januari s/d 6 Februari 2019</a:t>
            </a:r>
          </a:p>
          <a:p>
            <a:pPr>
              <a:lnSpc>
                <a:spcPct val="150000"/>
              </a:lnSpc>
              <a:spcBef>
                <a:spcPts val="500"/>
              </a:spcBef>
            </a:pPr>
            <a:r>
              <a:rPr lang="id-ID" sz="2000" dirty="0">
                <a:solidFill>
                  <a:schemeClr val="bg1"/>
                </a:solidFill>
                <a:latin typeface="Trebuchet MS" pitchFamily="34" charset="0"/>
              </a:rPr>
              <a:t>Tempat	</a:t>
            </a:r>
            <a:r>
              <a:rPr lang="id-ID" sz="2000" dirty="0" smtClean="0">
                <a:solidFill>
                  <a:schemeClr val="bg1"/>
                </a:solidFill>
                <a:latin typeface="Trebuchet MS" pitchFamily="34" charset="0"/>
              </a:rPr>
              <a:t>  :  </a:t>
            </a:r>
            <a:r>
              <a:rPr lang="id-ID" sz="2000" dirty="0">
                <a:solidFill>
                  <a:schemeClr val="bg1"/>
                </a:solidFill>
                <a:latin typeface="Trebuchet MS" pitchFamily="34" charset="0"/>
              </a:rPr>
              <a:t>Lapangan Merdeka Bangkinang</a:t>
            </a:r>
          </a:p>
          <a:p>
            <a:pPr>
              <a:lnSpc>
                <a:spcPct val="150000"/>
              </a:lnSpc>
              <a:spcBef>
                <a:spcPts val="500"/>
              </a:spcBef>
            </a:pPr>
            <a:r>
              <a:rPr lang="id-ID" sz="2000" dirty="0">
                <a:solidFill>
                  <a:schemeClr val="bg1"/>
                </a:solidFill>
                <a:latin typeface="Trebuchet MS" pitchFamily="34" charset="0"/>
              </a:rPr>
              <a:t>Jam	</a:t>
            </a:r>
            <a:r>
              <a:rPr lang="id-ID" sz="2000" dirty="0" smtClean="0">
                <a:solidFill>
                  <a:schemeClr val="bg1"/>
                </a:solidFill>
                <a:latin typeface="Trebuchet MS" pitchFamily="34" charset="0"/>
              </a:rPr>
              <a:t>  :  </a:t>
            </a:r>
            <a:r>
              <a:rPr lang="id-ID" sz="2000" dirty="0">
                <a:solidFill>
                  <a:schemeClr val="bg1"/>
                </a:solidFill>
                <a:latin typeface="Trebuchet MS" pitchFamily="34" charset="0"/>
              </a:rPr>
              <a:t>09.00 – 21.00 WIB</a:t>
            </a:r>
          </a:p>
        </p:txBody>
      </p:sp>
      <p:sp>
        <p:nvSpPr>
          <p:cNvPr id="5" name="TextBox 4"/>
          <p:cNvSpPr txBox="1"/>
          <p:nvPr/>
        </p:nvSpPr>
        <p:spPr>
          <a:xfrm>
            <a:off x="849028" y="900311"/>
            <a:ext cx="6120680" cy="707886"/>
          </a:xfrm>
          <a:prstGeom prst="rect">
            <a:avLst/>
          </a:prstGeom>
          <a:noFill/>
          <a:effectLst/>
        </p:spPr>
        <p:txBody>
          <a:bodyPr wrap="square" rtlCol="0">
            <a:spAutoFit/>
          </a:bodyPr>
          <a:lstStyle/>
          <a:p>
            <a:r>
              <a:rPr lang="es-ES" sz="4000" dirty="0">
                <a:solidFill>
                  <a:schemeClr val="accent1">
                    <a:lumMod val="50000"/>
                  </a:schemeClr>
                </a:solidFill>
                <a:latin typeface="Impact" pitchFamily="34" charset="0"/>
                <a:cs typeface="Aharoni" pitchFamily="2" charset="-79"/>
              </a:rPr>
              <a:t>WAKTU &amp; TEMPAT</a:t>
            </a:r>
            <a:endParaRPr lang="id-ID" sz="4000" dirty="0">
              <a:solidFill>
                <a:schemeClr val="accent1">
                  <a:lumMod val="50000"/>
                </a:schemeClr>
              </a:solidFill>
              <a:latin typeface="Impact" pitchFamily="34" charset="0"/>
              <a:cs typeface="Aharoni" pitchFamily="2" charset="-79"/>
            </a:endParaRPr>
          </a:p>
        </p:txBody>
      </p:sp>
    </p:spTree>
    <p:extLst>
      <p:ext uri="{BB962C8B-B14F-4D97-AF65-F5344CB8AC3E}">
        <p14:creationId xmlns:p14="http://schemas.microsoft.com/office/powerpoint/2010/main" val="1785427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Data A2N\ATIRO LUKI 2019\KAMPAR 2019\4 Presentasi Kampar Expo 2019\PROPOSAL KAMPAR EXPO 2019_Background_Page_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86660" y="1121058"/>
            <a:ext cx="5256584" cy="3293209"/>
          </a:xfrm>
          <a:prstGeom prst="rect">
            <a:avLst/>
          </a:prstGeom>
          <a:noFill/>
        </p:spPr>
        <p:txBody>
          <a:bodyPr wrap="square" rtlCol="0">
            <a:spAutoFit/>
          </a:bodyPr>
          <a:lstStyle/>
          <a:p>
            <a:pPr algn="r"/>
            <a:r>
              <a:rPr lang="id-ID" sz="1600" dirty="0">
                <a:solidFill>
                  <a:schemeClr val="bg1"/>
                </a:solidFill>
                <a:latin typeface="Trebuchet MS" pitchFamily="34" charset="0"/>
              </a:rPr>
              <a:t>KEMENTERIAN PERDAGANGAN RI</a:t>
            </a:r>
          </a:p>
          <a:p>
            <a:pPr algn="r"/>
            <a:r>
              <a:rPr lang="id-ID" sz="1600" dirty="0">
                <a:solidFill>
                  <a:schemeClr val="bg1"/>
                </a:solidFill>
                <a:latin typeface="Trebuchet MS" pitchFamily="34" charset="0"/>
              </a:rPr>
              <a:t>KEMENTERIAN PERINDUSTRIAN RI</a:t>
            </a:r>
          </a:p>
          <a:p>
            <a:pPr algn="r"/>
            <a:r>
              <a:rPr lang="id-ID" sz="1600" dirty="0">
                <a:solidFill>
                  <a:schemeClr val="bg1"/>
                </a:solidFill>
                <a:latin typeface="Trebuchet MS" pitchFamily="34" charset="0"/>
              </a:rPr>
              <a:t>KEMENTERIAN NEGARA KOPERASI &amp; UKM RI</a:t>
            </a:r>
          </a:p>
          <a:p>
            <a:pPr algn="r"/>
            <a:r>
              <a:rPr lang="id-ID" sz="1600" dirty="0">
                <a:solidFill>
                  <a:schemeClr val="bg1"/>
                </a:solidFill>
                <a:latin typeface="Trebuchet MS" pitchFamily="34" charset="0"/>
              </a:rPr>
              <a:t>KEMENTERIAN NEGARA RISET &amp; TEKNOLOGI RI</a:t>
            </a:r>
          </a:p>
          <a:p>
            <a:pPr algn="r"/>
            <a:r>
              <a:rPr lang="id-ID" sz="1600" dirty="0">
                <a:solidFill>
                  <a:schemeClr val="bg1"/>
                </a:solidFill>
                <a:latin typeface="Trebuchet MS" pitchFamily="34" charset="0"/>
              </a:rPr>
              <a:t>BADAN KOORDINASI PENANAMAN MODAL</a:t>
            </a:r>
          </a:p>
          <a:p>
            <a:pPr algn="r"/>
            <a:r>
              <a:rPr lang="id-ID" sz="1600" dirty="0">
                <a:solidFill>
                  <a:schemeClr val="bg1"/>
                </a:solidFill>
                <a:latin typeface="Trebuchet MS" pitchFamily="34" charset="0"/>
              </a:rPr>
              <a:t>KADIN PUSAT DAN DAERAH</a:t>
            </a:r>
          </a:p>
          <a:p>
            <a:pPr algn="r"/>
            <a:r>
              <a:rPr lang="id-ID" sz="1600" dirty="0">
                <a:solidFill>
                  <a:schemeClr val="bg1"/>
                </a:solidFill>
                <a:latin typeface="Trebuchet MS" pitchFamily="34" charset="0"/>
              </a:rPr>
              <a:t>INSTANSI PEMERINTAH DAERAH</a:t>
            </a:r>
          </a:p>
          <a:p>
            <a:pPr algn="r"/>
            <a:r>
              <a:rPr lang="id-ID" sz="1600" dirty="0">
                <a:solidFill>
                  <a:schemeClr val="bg1"/>
                </a:solidFill>
                <a:latin typeface="Trebuchet MS" pitchFamily="34" charset="0"/>
              </a:rPr>
              <a:t>SKPD PEMERINTAH KABUPATEN KAMPAR</a:t>
            </a:r>
          </a:p>
          <a:p>
            <a:pPr algn="r"/>
            <a:r>
              <a:rPr lang="id-ID" sz="1600" dirty="0">
                <a:solidFill>
                  <a:schemeClr val="bg1"/>
                </a:solidFill>
                <a:latin typeface="Trebuchet MS" pitchFamily="34" charset="0"/>
              </a:rPr>
              <a:t>BUMN DAN PERUSDA KABUPATEN KAMPAR</a:t>
            </a:r>
          </a:p>
          <a:p>
            <a:pPr algn="r"/>
            <a:r>
              <a:rPr lang="id-ID" sz="1600" dirty="0">
                <a:solidFill>
                  <a:schemeClr val="bg1"/>
                </a:solidFill>
                <a:latin typeface="Trebuchet MS" pitchFamily="34" charset="0"/>
              </a:rPr>
              <a:t>PERUSAHAAN SWASTA  DAERAH, NASIONAL DAN ASING</a:t>
            </a:r>
          </a:p>
          <a:p>
            <a:pPr algn="r"/>
            <a:r>
              <a:rPr lang="id-ID" sz="1600" dirty="0">
                <a:solidFill>
                  <a:schemeClr val="bg1"/>
                </a:solidFill>
                <a:latin typeface="Trebuchet MS" pitchFamily="34" charset="0"/>
              </a:rPr>
              <a:t>PERGURUAN TINGGI NEGERI &amp; SWASTA</a:t>
            </a:r>
          </a:p>
          <a:p>
            <a:pPr algn="r"/>
            <a:r>
              <a:rPr lang="id-ID" sz="1600" dirty="0">
                <a:solidFill>
                  <a:schemeClr val="bg1"/>
                </a:solidFill>
                <a:latin typeface="Trebuchet MS" pitchFamily="34" charset="0"/>
              </a:rPr>
              <a:t>PERBANKAN &amp; LEMBAGA KEUANGAN</a:t>
            </a:r>
          </a:p>
          <a:p>
            <a:pPr algn="r"/>
            <a:r>
              <a:rPr lang="id-ID" sz="1600" dirty="0">
                <a:solidFill>
                  <a:schemeClr val="bg1"/>
                </a:solidFill>
                <a:latin typeface="Trebuchet MS" pitchFamily="34" charset="0"/>
              </a:rPr>
              <a:t>UKM &amp; KOPERASI</a:t>
            </a:r>
          </a:p>
        </p:txBody>
      </p:sp>
      <p:sp>
        <p:nvSpPr>
          <p:cNvPr id="5" name="TextBox 4"/>
          <p:cNvSpPr txBox="1"/>
          <p:nvPr/>
        </p:nvSpPr>
        <p:spPr>
          <a:xfrm>
            <a:off x="5850756" y="597470"/>
            <a:ext cx="4392488" cy="461665"/>
          </a:xfrm>
          <a:prstGeom prst="rect">
            <a:avLst/>
          </a:prstGeom>
          <a:noFill/>
          <a:effectLst>
            <a:outerShdw blurRad="50800" dist="38100" dir="8100000" algn="tr" rotWithShape="0">
              <a:prstClr val="black">
                <a:alpha val="40000"/>
              </a:prstClr>
            </a:outerShdw>
          </a:effectLst>
        </p:spPr>
        <p:txBody>
          <a:bodyPr wrap="square" rtlCol="0">
            <a:spAutoFit/>
          </a:bodyPr>
          <a:lstStyle/>
          <a:p>
            <a:pPr algn="r"/>
            <a:r>
              <a:rPr lang="es-ES" sz="2400" dirty="0">
                <a:solidFill>
                  <a:srgbClr val="FFFF00"/>
                </a:solidFill>
                <a:latin typeface="Impact" pitchFamily="34" charset="0"/>
                <a:cs typeface="Aharoni" pitchFamily="2" charset="-79"/>
              </a:rPr>
              <a:t>PESERTA PAMERAN</a:t>
            </a:r>
            <a:endParaRPr lang="id-ID" sz="2400" dirty="0">
              <a:solidFill>
                <a:srgbClr val="FFFF00"/>
              </a:solidFill>
              <a:latin typeface="Impact" pitchFamily="34" charset="0"/>
              <a:cs typeface="Aharoni" pitchFamily="2" charset="-79"/>
            </a:endParaRPr>
          </a:p>
        </p:txBody>
      </p:sp>
      <p:sp>
        <p:nvSpPr>
          <p:cNvPr id="6" name="TextBox 5"/>
          <p:cNvSpPr txBox="1"/>
          <p:nvPr/>
        </p:nvSpPr>
        <p:spPr>
          <a:xfrm>
            <a:off x="5490716" y="5076775"/>
            <a:ext cx="4752528" cy="1815882"/>
          </a:xfrm>
          <a:prstGeom prst="rect">
            <a:avLst/>
          </a:prstGeom>
          <a:noFill/>
        </p:spPr>
        <p:txBody>
          <a:bodyPr wrap="square" rtlCol="0">
            <a:spAutoFit/>
          </a:bodyPr>
          <a:lstStyle/>
          <a:p>
            <a:pPr algn="r"/>
            <a:r>
              <a:rPr lang="id-ID" sz="1600" dirty="0">
                <a:solidFill>
                  <a:schemeClr val="bg1"/>
                </a:solidFill>
                <a:latin typeface="Trebuchet MS" pitchFamily="34" charset="0"/>
              </a:rPr>
              <a:t>Mitra usaha lokal, nasional dan internasional </a:t>
            </a:r>
          </a:p>
          <a:p>
            <a:pPr algn="r"/>
            <a:r>
              <a:rPr lang="id-ID" sz="1600" dirty="0">
                <a:solidFill>
                  <a:schemeClr val="bg1"/>
                </a:solidFill>
                <a:latin typeface="Trebuchet MS" pitchFamily="34" charset="0"/>
              </a:rPr>
              <a:t>Undangan khusus mitra bisnis luar negeri c/q kedubes asing di Indonesia </a:t>
            </a:r>
          </a:p>
          <a:p>
            <a:pPr algn="r"/>
            <a:r>
              <a:rPr lang="id-ID" sz="1600" dirty="0">
                <a:solidFill>
                  <a:schemeClr val="bg1"/>
                </a:solidFill>
                <a:latin typeface="Trebuchet MS" pitchFamily="34" charset="0"/>
              </a:rPr>
              <a:t>Undangan khusus Pemda </a:t>
            </a:r>
          </a:p>
          <a:p>
            <a:pPr algn="r"/>
            <a:r>
              <a:rPr lang="id-ID" sz="1600" dirty="0">
                <a:solidFill>
                  <a:schemeClr val="bg1"/>
                </a:solidFill>
                <a:latin typeface="Trebuchet MS" pitchFamily="34" charset="0"/>
              </a:rPr>
              <a:t>Asosiasi ekonomi dan kerakyatan </a:t>
            </a:r>
          </a:p>
          <a:p>
            <a:pPr algn="r"/>
            <a:r>
              <a:rPr lang="id-ID" sz="1600" dirty="0">
                <a:solidFill>
                  <a:schemeClr val="bg1"/>
                </a:solidFill>
                <a:latin typeface="Trebuchet MS" pitchFamily="34" charset="0"/>
              </a:rPr>
              <a:t>Investor dalam dan luar negeri </a:t>
            </a:r>
          </a:p>
          <a:p>
            <a:pPr algn="r"/>
            <a:r>
              <a:rPr lang="id-ID" sz="1600" dirty="0">
                <a:solidFill>
                  <a:schemeClr val="bg1"/>
                </a:solidFill>
                <a:latin typeface="Trebuchet MS" pitchFamily="34" charset="0"/>
              </a:rPr>
              <a:t>Mahasiswa, pelajar dan umum</a:t>
            </a:r>
          </a:p>
        </p:txBody>
      </p:sp>
      <p:sp>
        <p:nvSpPr>
          <p:cNvPr id="7" name="TextBox 6"/>
          <p:cNvSpPr txBox="1"/>
          <p:nvPr/>
        </p:nvSpPr>
        <p:spPr>
          <a:xfrm>
            <a:off x="5850756" y="4608933"/>
            <a:ext cx="4392488" cy="461665"/>
          </a:xfrm>
          <a:prstGeom prst="rect">
            <a:avLst/>
          </a:prstGeom>
          <a:noFill/>
          <a:effectLst>
            <a:outerShdw blurRad="50800" dist="38100" dir="8100000" algn="tr" rotWithShape="0">
              <a:prstClr val="black">
                <a:alpha val="40000"/>
              </a:prstClr>
            </a:outerShdw>
          </a:effectLst>
        </p:spPr>
        <p:txBody>
          <a:bodyPr wrap="square" rtlCol="0">
            <a:spAutoFit/>
          </a:bodyPr>
          <a:lstStyle/>
          <a:p>
            <a:pPr algn="r"/>
            <a:r>
              <a:rPr lang="es-ES" sz="2400" dirty="0">
                <a:solidFill>
                  <a:srgbClr val="FFFF00"/>
                </a:solidFill>
                <a:latin typeface="Impact" pitchFamily="34" charset="0"/>
                <a:cs typeface="Aharoni" pitchFamily="2" charset="-79"/>
              </a:rPr>
              <a:t>PENGUNJUNG</a:t>
            </a:r>
            <a:endParaRPr lang="id-ID" sz="2400" dirty="0">
              <a:solidFill>
                <a:srgbClr val="FFFF00"/>
              </a:solidFill>
              <a:latin typeface="Impact" pitchFamily="34" charset="0"/>
              <a:cs typeface="Aharoni" pitchFamily="2" charset="-79"/>
            </a:endParaRPr>
          </a:p>
        </p:txBody>
      </p:sp>
    </p:spTree>
    <p:extLst>
      <p:ext uri="{BB962C8B-B14F-4D97-AF65-F5344CB8AC3E}">
        <p14:creationId xmlns:p14="http://schemas.microsoft.com/office/powerpoint/2010/main" val="1063260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E:\Data A2N\ATIRO LUKI 2019\KAMPAR 2019\4 Presentasi Kampar Expo 2019\PROPOSAL KAMPAR EXPO 2019_Background_Page_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6" y="-1587"/>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08894" y="3219375"/>
            <a:ext cx="3921782" cy="3570208"/>
          </a:xfrm>
          <a:prstGeom prst="rect">
            <a:avLst/>
          </a:prstGeom>
          <a:noFill/>
        </p:spPr>
        <p:txBody>
          <a:bodyPr wrap="square" rtlCol="0">
            <a:spAutoFit/>
          </a:bodyPr>
          <a:lstStyle/>
          <a:p>
            <a:pPr>
              <a:spcBef>
                <a:spcPts val="1000"/>
              </a:spcBef>
            </a:pPr>
            <a:r>
              <a:rPr lang="id-ID" sz="1600" dirty="0">
                <a:solidFill>
                  <a:schemeClr val="bg1"/>
                </a:solidFill>
                <a:latin typeface="Trebuchet MS" pitchFamily="34" charset="0"/>
              </a:rPr>
              <a:t>Kegiatan ini akan Dipublikasikan melalui beberapa media diantaranya :</a:t>
            </a:r>
          </a:p>
          <a:p>
            <a:pPr>
              <a:spcBef>
                <a:spcPts val="1000"/>
              </a:spcBef>
            </a:pPr>
            <a:endParaRPr lang="id-ID" sz="1600" dirty="0">
              <a:solidFill>
                <a:schemeClr val="bg1"/>
              </a:solidFill>
              <a:latin typeface="Trebuchet MS" pitchFamily="34" charset="0"/>
            </a:endParaRPr>
          </a:p>
          <a:p>
            <a:pPr marL="457200" indent="-457200">
              <a:spcBef>
                <a:spcPts val="1000"/>
              </a:spcBef>
            </a:pPr>
            <a:r>
              <a:rPr lang="id-ID" sz="1600" dirty="0">
                <a:solidFill>
                  <a:schemeClr val="bg1"/>
                </a:solidFill>
                <a:latin typeface="Trebuchet MS" pitchFamily="34" charset="0"/>
              </a:rPr>
              <a:t>1.	Media cetak seperti koran, Majalah umum, majalah pesawat</a:t>
            </a:r>
          </a:p>
          <a:p>
            <a:pPr marL="457200" indent="-457200">
              <a:spcBef>
                <a:spcPts val="1000"/>
              </a:spcBef>
            </a:pPr>
            <a:r>
              <a:rPr lang="id-ID" sz="1600" dirty="0">
                <a:solidFill>
                  <a:schemeClr val="bg1"/>
                </a:solidFill>
                <a:latin typeface="Trebuchet MS" pitchFamily="34" charset="0"/>
              </a:rPr>
              <a:t>2.	Media Elektronik seperti TV, Radio</a:t>
            </a:r>
          </a:p>
          <a:p>
            <a:pPr marL="457200" indent="-457200">
              <a:spcBef>
                <a:spcPts val="1000"/>
              </a:spcBef>
            </a:pPr>
            <a:r>
              <a:rPr lang="id-ID" sz="1600" dirty="0">
                <a:solidFill>
                  <a:schemeClr val="bg1"/>
                </a:solidFill>
                <a:latin typeface="Trebuchet MS" pitchFamily="34" charset="0"/>
              </a:rPr>
              <a:t>3.	Media Luar ruang seperti spanduk, Umbul-umbul, bilboard, baliho, flyers, poster, dan banners</a:t>
            </a:r>
          </a:p>
          <a:p>
            <a:pPr marL="457200" indent="-457200">
              <a:spcBef>
                <a:spcPts val="1000"/>
              </a:spcBef>
            </a:pPr>
            <a:r>
              <a:rPr lang="id-ID" sz="1600" dirty="0">
                <a:solidFill>
                  <a:schemeClr val="bg1"/>
                </a:solidFill>
                <a:latin typeface="Trebuchet MS" pitchFamily="34" charset="0"/>
              </a:rPr>
              <a:t>4.	Talk show/dialog di TV dan Radio</a:t>
            </a:r>
          </a:p>
          <a:p>
            <a:pPr marL="457200" indent="-457200">
              <a:spcBef>
                <a:spcPts val="1000"/>
              </a:spcBef>
            </a:pPr>
            <a:r>
              <a:rPr lang="id-ID" sz="1600" dirty="0">
                <a:solidFill>
                  <a:schemeClr val="bg1"/>
                </a:solidFill>
                <a:latin typeface="Trebuchet MS" pitchFamily="34" charset="0"/>
              </a:rPr>
              <a:t>5.	Launching dan Tecnical</a:t>
            </a:r>
          </a:p>
        </p:txBody>
      </p:sp>
      <p:sp>
        <p:nvSpPr>
          <p:cNvPr id="5" name="TextBox 4"/>
          <p:cNvSpPr txBox="1"/>
          <p:nvPr/>
        </p:nvSpPr>
        <p:spPr>
          <a:xfrm>
            <a:off x="913346" y="1260351"/>
            <a:ext cx="7698072" cy="861774"/>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id-ID" sz="5000" dirty="0" smtClean="0">
                <a:solidFill>
                  <a:srgbClr val="FFFF00"/>
                </a:solidFill>
                <a:latin typeface="Aharoni" pitchFamily="2" charset="-79"/>
                <a:cs typeface="Aharoni" pitchFamily="2" charset="-79"/>
              </a:rPr>
              <a:t>PUBLIKASI &amp; PROMOSI</a:t>
            </a:r>
            <a:endParaRPr lang="id-ID" sz="5000" dirty="0">
              <a:solidFill>
                <a:srgbClr val="FFFF00"/>
              </a:solidFill>
              <a:latin typeface="Aharoni" pitchFamily="2" charset="-79"/>
              <a:cs typeface="Aharoni" pitchFamily="2" charset="-79"/>
            </a:endParaRPr>
          </a:p>
        </p:txBody>
      </p:sp>
      <p:sp>
        <p:nvSpPr>
          <p:cNvPr id="6" name="TextBox 5"/>
          <p:cNvSpPr txBox="1"/>
          <p:nvPr/>
        </p:nvSpPr>
        <p:spPr>
          <a:xfrm>
            <a:off x="1228998" y="2757710"/>
            <a:ext cx="4392488" cy="461665"/>
          </a:xfrm>
          <a:prstGeom prst="rect">
            <a:avLst/>
          </a:prstGeom>
          <a:noFill/>
          <a:effectLst>
            <a:outerShdw blurRad="50800" dist="38100" dir="8100000" algn="tr" rotWithShape="0">
              <a:prstClr val="black">
                <a:alpha val="40000"/>
              </a:prstClr>
            </a:outerShdw>
          </a:effectLst>
        </p:spPr>
        <p:txBody>
          <a:bodyPr wrap="square" rtlCol="0">
            <a:spAutoFit/>
          </a:bodyPr>
          <a:lstStyle/>
          <a:p>
            <a:r>
              <a:rPr lang="es-ES" sz="2400" dirty="0">
                <a:solidFill>
                  <a:srgbClr val="FFFF00"/>
                </a:solidFill>
                <a:latin typeface="Impact" pitchFamily="34" charset="0"/>
                <a:cs typeface="Aharoni" pitchFamily="2" charset="-79"/>
              </a:rPr>
              <a:t>PUBLIKASI DAN PROMOSI ACARA</a:t>
            </a:r>
            <a:endParaRPr lang="id-ID" sz="2400" dirty="0">
              <a:solidFill>
                <a:srgbClr val="FFFF00"/>
              </a:solidFill>
              <a:latin typeface="Impact" pitchFamily="34" charset="0"/>
              <a:cs typeface="Aharoni" pitchFamily="2" charset="-79"/>
            </a:endParaRPr>
          </a:p>
        </p:txBody>
      </p:sp>
      <p:sp>
        <p:nvSpPr>
          <p:cNvPr id="7" name="TextBox 6"/>
          <p:cNvSpPr txBox="1"/>
          <p:nvPr/>
        </p:nvSpPr>
        <p:spPr>
          <a:xfrm>
            <a:off x="5758644" y="3219375"/>
            <a:ext cx="3921782" cy="3334246"/>
          </a:xfrm>
          <a:prstGeom prst="rect">
            <a:avLst/>
          </a:prstGeom>
          <a:noFill/>
        </p:spPr>
        <p:txBody>
          <a:bodyPr wrap="square" rtlCol="0">
            <a:spAutoFit/>
          </a:bodyPr>
          <a:lstStyle/>
          <a:p>
            <a:pPr marL="457200" indent="-457200">
              <a:spcBef>
                <a:spcPts val="1000"/>
              </a:spcBef>
            </a:pPr>
            <a:r>
              <a:rPr lang="id-ID" sz="1600" dirty="0">
                <a:solidFill>
                  <a:schemeClr val="bg1"/>
                </a:solidFill>
                <a:latin typeface="Trebuchet MS" pitchFamily="34" charset="0"/>
              </a:rPr>
              <a:t>1.	Spanduk dan Umbul-umbul</a:t>
            </a:r>
          </a:p>
          <a:p>
            <a:pPr marL="457200" indent="-457200">
              <a:spcBef>
                <a:spcPts val="1000"/>
              </a:spcBef>
            </a:pPr>
            <a:r>
              <a:rPr lang="id-ID" sz="1600" dirty="0">
                <a:solidFill>
                  <a:schemeClr val="bg1"/>
                </a:solidFill>
                <a:latin typeface="Trebuchet MS" pitchFamily="34" charset="0"/>
              </a:rPr>
              <a:t>2.	Gian Barner</a:t>
            </a:r>
          </a:p>
          <a:p>
            <a:pPr marL="457200" indent="-457200">
              <a:spcBef>
                <a:spcPts val="1000"/>
              </a:spcBef>
            </a:pPr>
            <a:r>
              <a:rPr lang="id-ID" sz="1600" dirty="0">
                <a:solidFill>
                  <a:schemeClr val="bg1"/>
                </a:solidFill>
                <a:latin typeface="Trebuchet MS" pitchFamily="34" charset="0"/>
              </a:rPr>
              <a:t>3.	Baliho</a:t>
            </a:r>
          </a:p>
          <a:p>
            <a:pPr marL="457200" indent="-457200">
              <a:spcBef>
                <a:spcPts val="1000"/>
              </a:spcBef>
            </a:pPr>
            <a:r>
              <a:rPr lang="id-ID" sz="1600" dirty="0">
                <a:solidFill>
                  <a:schemeClr val="bg1"/>
                </a:solidFill>
                <a:latin typeface="Trebuchet MS" pitchFamily="34" charset="0"/>
              </a:rPr>
              <a:t>4.	Balon Promosi</a:t>
            </a:r>
          </a:p>
          <a:p>
            <a:pPr marL="457200" indent="-457200">
              <a:spcBef>
                <a:spcPts val="1000"/>
              </a:spcBef>
            </a:pPr>
            <a:r>
              <a:rPr lang="id-ID" sz="1600" dirty="0">
                <a:solidFill>
                  <a:schemeClr val="bg1"/>
                </a:solidFill>
                <a:latin typeface="Trebuchet MS" pitchFamily="34" charset="0"/>
              </a:rPr>
              <a:t>5.	Buku Acara</a:t>
            </a:r>
          </a:p>
          <a:p>
            <a:pPr marL="457200" indent="-457200">
              <a:spcBef>
                <a:spcPts val="1000"/>
              </a:spcBef>
            </a:pPr>
            <a:r>
              <a:rPr lang="id-ID" sz="1600" dirty="0">
                <a:solidFill>
                  <a:schemeClr val="bg1"/>
                </a:solidFill>
                <a:latin typeface="Trebuchet MS" pitchFamily="34" charset="0"/>
              </a:rPr>
              <a:t>6.	Backdrop Panggung</a:t>
            </a:r>
          </a:p>
          <a:p>
            <a:pPr marL="457200" indent="-457200">
              <a:spcBef>
                <a:spcPts val="1000"/>
              </a:spcBef>
            </a:pPr>
            <a:r>
              <a:rPr lang="id-ID" sz="1600" dirty="0">
                <a:solidFill>
                  <a:schemeClr val="bg1"/>
                </a:solidFill>
                <a:latin typeface="Trebuchet MS" pitchFamily="34" charset="0"/>
              </a:rPr>
              <a:t>7.	Gapura</a:t>
            </a:r>
          </a:p>
          <a:p>
            <a:pPr marL="457200" indent="-457200">
              <a:spcBef>
                <a:spcPts val="1000"/>
              </a:spcBef>
            </a:pPr>
            <a:r>
              <a:rPr lang="id-ID" sz="1600" dirty="0">
                <a:solidFill>
                  <a:schemeClr val="bg1"/>
                </a:solidFill>
                <a:latin typeface="Trebuchet MS" pitchFamily="34" charset="0"/>
              </a:rPr>
              <a:t>8.	T-shirt Event</a:t>
            </a:r>
          </a:p>
          <a:p>
            <a:pPr marL="457200" indent="-457200">
              <a:spcBef>
                <a:spcPts val="1000"/>
              </a:spcBef>
            </a:pPr>
            <a:r>
              <a:rPr lang="id-ID" sz="1600" dirty="0">
                <a:solidFill>
                  <a:schemeClr val="bg1"/>
                </a:solidFill>
                <a:latin typeface="Trebuchet MS" pitchFamily="34" charset="0"/>
              </a:rPr>
              <a:t>9.	Goodie Bag Event </a:t>
            </a:r>
          </a:p>
        </p:txBody>
      </p:sp>
      <p:sp>
        <p:nvSpPr>
          <p:cNvPr id="8" name="TextBox 7"/>
          <p:cNvSpPr txBox="1"/>
          <p:nvPr/>
        </p:nvSpPr>
        <p:spPr>
          <a:xfrm>
            <a:off x="5778748" y="2757710"/>
            <a:ext cx="4392488" cy="461665"/>
          </a:xfrm>
          <a:prstGeom prst="rect">
            <a:avLst/>
          </a:prstGeom>
          <a:noFill/>
          <a:effectLst>
            <a:outerShdw blurRad="50800" dist="38100" dir="8100000" algn="tr" rotWithShape="0">
              <a:prstClr val="black">
                <a:alpha val="40000"/>
              </a:prstClr>
            </a:outerShdw>
          </a:effectLst>
        </p:spPr>
        <p:txBody>
          <a:bodyPr wrap="square" rtlCol="0">
            <a:spAutoFit/>
          </a:bodyPr>
          <a:lstStyle/>
          <a:p>
            <a:r>
              <a:rPr lang="es-ES" sz="2400" dirty="0">
                <a:solidFill>
                  <a:srgbClr val="FFFF00"/>
                </a:solidFill>
                <a:latin typeface="Impact" pitchFamily="34" charset="0"/>
                <a:cs typeface="Aharoni" pitchFamily="2" charset="-79"/>
              </a:rPr>
              <a:t>PUBLIKASI  SPONSORSHIP</a:t>
            </a:r>
            <a:endParaRPr lang="id-ID" sz="2400" dirty="0">
              <a:solidFill>
                <a:srgbClr val="FFFF00"/>
              </a:solidFill>
              <a:latin typeface="Impact" pitchFamily="34" charset="0"/>
              <a:cs typeface="Aharoni" pitchFamily="2" charset="-79"/>
            </a:endParaRPr>
          </a:p>
        </p:txBody>
      </p:sp>
    </p:spTree>
    <p:extLst>
      <p:ext uri="{BB962C8B-B14F-4D97-AF65-F5344CB8AC3E}">
        <p14:creationId xmlns:p14="http://schemas.microsoft.com/office/powerpoint/2010/main" val="2730131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Data A2N\ATIRO LUKI 2019\KAMPAR 2019\4 Presentasi Kampar Expo 2019\PROPOSAL KAMPAR EXPO 2019_Page_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2" y="7615"/>
            <a:ext cx="10693400" cy="756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26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rgbClr val="0070C0"/>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053" r="1168"/>
          <a:stretch/>
        </p:blipFill>
        <p:spPr>
          <a:xfrm>
            <a:off x="0" y="1"/>
            <a:ext cx="10714036" cy="7561262"/>
          </a:xfrm>
          <a:prstGeom prst="rect">
            <a:avLst/>
          </a:prstGeom>
        </p:spPr>
      </p:pic>
      <p:sp>
        <p:nvSpPr>
          <p:cNvPr id="2" name="TextBox 1"/>
          <p:cNvSpPr txBox="1"/>
          <p:nvPr/>
        </p:nvSpPr>
        <p:spPr>
          <a:xfrm>
            <a:off x="2271077" y="488846"/>
            <a:ext cx="6171882" cy="1323439"/>
          </a:xfrm>
          <a:prstGeom prst="rect">
            <a:avLst/>
          </a:prstGeom>
          <a:noFill/>
        </p:spPr>
        <p:txBody>
          <a:bodyPr wrap="none" rtlCol="0">
            <a:spAutoFit/>
          </a:bodyPr>
          <a:lstStyle/>
          <a:p>
            <a:pPr algn="ctr"/>
            <a:r>
              <a:rPr lang="en-ID" sz="4000" b="1" spc="600" dirty="0" smtClean="0">
                <a:solidFill>
                  <a:srgbClr val="FFFF00"/>
                </a:solidFill>
                <a:effectLst>
                  <a:outerShdw blurRad="38100" dist="38100" dir="2700000" algn="tl">
                    <a:srgbClr val="000000">
                      <a:alpha val="43137"/>
                    </a:srgbClr>
                  </a:outerShdw>
                </a:effectLst>
                <a:latin typeface="Berlin Sans FB Demi" pitchFamily="34" charset="0"/>
              </a:rPr>
              <a:t>LAYOUT </a:t>
            </a:r>
          </a:p>
          <a:p>
            <a:pPr algn="ctr"/>
            <a:r>
              <a:rPr lang="en-ID" sz="4000" b="1" spc="600" dirty="0" smtClean="0">
                <a:solidFill>
                  <a:srgbClr val="FFFF00"/>
                </a:solidFill>
                <a:effectLst>
                  <a:outerShdw blurRad="38100" dist="38100" dir="2700000" algn="tl">
                    <a:srgbClr val="000000">
                      <a:alpha val="43137"/>
                    </a:srgbClr>
                  </a:outerShdw>
                </a:effectLst>
                <a:latin typeface="Berlin Sans FB Demi" pitchFamily="34" charset="0"/>
              </a:rPr>
              <a:t>KAMPAR EXPO 2019</a:t>
            </a:r>
            <a:endParaRPr lang="en-US" sz="4000" b="1" spc="600" dirty="0">
              <a:solidFill>
                <a:srgbClr val="FFFF00"/>
              </a:solidFill>
              <a:effectLst>
                <a:outerShdw blurRad="38100" dist="38100" dir="2700000" algn="tl">
                  <a:srgbClr val="000000">
                    <a:alpha val="43137"/>
                  </a:srgbClr>
                </a:outerShdw>
              </a:effectLst>
              <a:latin typeface="Berlin Sans FB Demi" pitchFamily="34" charset="0"/>
            </a:endParaRPr>
          </a:p>
        </p:txBody>
      </p:sp>
    </p:spTree>
    <p:extLst>
      <p:ext uri="{BB962C8B-B14F-4D97-AF65-F5344CB8AC3E}">
        <p14:creationId xmlns:p14="http://schemas.microsoft.com/office/powerpoint/2010/main" val="245474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Data A2N\ATIRO LUKI 2019\KAMPAR 2019\4 Presentasi Kampar Expo 2019\PROPOSAL KAMPAR EXPO 2019_Background_Page_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71"/>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42644" y="468263"/>
            <a:ext cx="3816424" cy="861774"/>
          </a:xfrm>
          <a:prstGeom prst="rect">
            <a:avLst/>
          </a:prstGeom>
          <a:noFill/>
          <a:effectLst>
            <a:outerShdw blurRad="50800" dist="38100" dir="8100000" algn="tr" rotWithShape="0">
              <a:prstClr val="black">
                <a:alpha val="40000"/>
              </a:prstClr>
            </a:outerShdw>
          </a:effectLst>
        </p:spPr>
        <p:txBody>
          <a:bodyPr wrap="square" rtlCol="0">
            <a:spAutoFit/>
          </a:bodyPr>
          <a:lstStyle/>
          <a:p>
            <a:r>
              <a:rPr lang="id-ID" sz="5000" dirty="0" smtClean="0">
                <a:solidFill>
                  <a:srgbClr val="FF0000"/>
                </a:solidFill>
                <a:latin typeface="Brush Script Std" pitchFamily="66" charset="0"/>
              </a:rPr>
              <a:t>Pendahuluan</a:t>
            </a:r>
            <a:endParaRPr lang="id-ID" sz="5000" dirty="0">
              <a:solidFill>
                <a:srgbClr val="FF0000"/>
              </a:solidFill>
              <a:latin typeface="Brush Script Std" pitchFamily="66" charset="0"/>
            </a:endParaRPr>
          </a:p>
        </p:txBody>
      </p:sp>
      <p:sp>
        <p:nvSpPr>
          <p:cNvPr id="5" name="TextBox 4"/>
          <p:cNvSpPr txBox="1"/>
          <p:nvPr/>
        </p:nvSpPr>
        <p:spPr>
          <a:xfrm>
            <a:off x="4410596" y="1404367"/>
            <a:ext cx="5904656" cy="5909310"/>
          </a:xfrm>
          <a:prstGeom prst="rect">
            <a:avLst/>
          </a:prstGeom>
          <a:noFill/>
        </p:spPr>
        <p:txBody>
          <a:bodyPr wrap="square" rtlCol="0">
            <a:spAutoFit/>
          </a:bodyPr>
          <a:lstStyle/>
          <a:p>
            <a:r>
              <a:rPr lang="id-ID" sz="1800" dirty="0">
                <a:latin typeface="Trebuchet MS" pitchFamily="34" charset="0"/>
              </a:rPr>
              <a:t>KAMPAR EXPO 2019 merupakan kegiatan pameran pembangunan dan potensi daerah, pameran produk kreatif dan inovasi daerah, investment forum, festival-festival dan pagelaran seni budaya serta hiburan rakyat. Pekan Budaya Kampar ini juga dilaksanakan dalam rangka memeriahkan Hari Jadi Kabupaten Kampar Ke-69.</a:t>
            </a:r>
          </a:p>
          <a:p>
            <a:endParaRPr lang="id-ID" sz="1800" dirty="0">
              <a:latin typeface="Trebuchet MS" pitchFamily="34" charset="0"/>
            </a:endParaRPr>
          </a:p>
          <a:p>
            <a:r>
              <a:rPr lang="id-ID" sz="1800" dirty="0">
                <a:latin typeface="Trebuchet MS" pitchFamily="34" charset="0"/>
              </a:rPr>
              <a:t>Kegiatan ini merupakan salah satu media yang sangat efektif untuk menyebarluaskan informasi dalam rangka meningkatkan promosi investasi daerah dengan menggali potensi yang ada. Tidak kalah pentingnya, kegiatan ini dapat memotivasi  para investor daerah, nasional maupun internasional untuk berinvestasi di Indonesia, khususnya di Kabupaten Kampar.</a:t>
            </a:r>
          </a:p>
          <a:p>
            <a:endParaRPr lang="id-ID" sz="1800" dirty="0">
              <a:latin typeface="Trebuchet MS" pitchFamily="34" charset="0"/>
            </a:endParaRPr>
          </a:p>
          <a:p>
            <a:r>
              <a:rPr lang="id-ID" sz="1800" dirty="0">
                <a:latin typeface="Trebuchet MS" pitchFamily="34" charset="0"/>
              </a:rPr>
              <a:t>Di samping itu, kegiatan ini merupakan media diskusi tentang investasi, perdagangan dan bisnis yang kiranya dapat menghasilkan beberapa komitmen antara pemerintah, pengusaha atau pelaku bisnis dan para pemerhati dunia bisnis dan investasi. </a:t>
            </a:r>
          </a:p>
        </p:txBody>
      </p:sp>
    </p:spTree>
    <p:extLst>
      <p:ext uri="{BB962C8B-B14F-4D97-AF65-F5344CB8AC3E}">
        <p14:creationId xmlns:p14="http://schemas.microsoft.com/office/powerpoint/2010/main" val="3738875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Data A2N\ATIRO LUKI 2019\KAMPAR 2019\4 Presentasi Kampar Expo 2019\PROPOSAL KAMPAR EXPO 2019_Background_Page_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15"/>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59682" y="1797506"/>
            <a:ext cx="7774036" cy="830997"/>
          </a:xfrm>
          <a:prstGeom prst="rect">
            <a:avLst/>
          </a:prstGeom>
          <a:noFill/>
        </p:spPr>
        <p:txBody>
          <a:bodyPr wrap="square" rtlCol="0">
            <a:spAutoFit/>
          </a:bodyPr>
          <a:lstStyle/>
          <a:p>
            <a:pPr algn="ctr"/>
            <a:r>
              <a:rPr lang="id-ID" sz="2400" dirty="0">
                <a:solidFill>
                  <a:schemeClr val="bg1"/>
                </a:solidFill>
                <a:latin typeface="Trebuchet MS" pitchFamily="34" charset="0"/>
              </a:rPr>
              <a:t>Pembiayaan kegiatan Kampar Expo 2019 ini diupayakan melalui peserta Pameran, Sponsorship dan Donatur.</a:t>
            </a:r>
          </a:p>
        </p:txBody>
      </p:sp>
      <p:sp>
        <p:nvSpPr>
          <p:cNvPr id="5" name="TextBox 4"/>
          <p:cNvSpPr txBox="1"/>
          <p:nvPr/>
        </p:nvSpPr>
        <p:spPr>
          <a:xfrm>
            <a:off x="2286360" y="1018778"/>
            <a:ext cx="6120680" cy="707886"/>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s-ES" sz="4000" dirty="0">
                <a:solidFill>
                  <a:srgbClr val="FFFF00"/>
                </a:solidFill>
                <a:latin typeface="Aharoni" pitchFamily="2" charset="-79"/>
                <a:cs typeface="Aharoni" pitchFamily="2" charset="-79"/>
              </a:rPr>
              <a:t>PEMBIAYAAN</a:t>
            </a:r>
            <a:endParaRPr lang="id-ID" sz="4000" dirty="0">
              <a:solidFill>
                <a:srgbClr val="FFFF00"/>
              </a:solidFill>
              <a:latin typeface="Aharoni" pitchFamily="2" charset="-79"/>
              <a:cs typeface="Aharoni" pitchFamily="2" charset="-79"/>
            </a:endParaRPr>
          </a:p>
        </p:txBody>
      </p:sp>
    </p:spTree>
    <p:extLst>
      <p:ext uri="{BB962C8B-B14F-4D97-AF65-F5344CB8AC3E}">
        <p14:creationId xmlns:p14="http://schemas.microsoft.com/office/powerpoint/2010/main" val="7392590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p:spPr>
        <p:style>
          <a:lnRef idx="3">
            <a:schemeClr val="lt1"/>
          </a:lnRef>
          <a:fillRef idx="1">
            <a:schemeClr val="dk1"/>
          </a:fillRef>
          <a:effectRef idx="1">
            <a:schemeClr val="dk1"/>
          </a:effectRef>
          <a:fontRef idx="minor">
            <a:schemeClr val="lt1"/>
          </a:fontRef>
        </p:style>
        <p:txBody>
          <a:bodyPr>
            <a:noAutofit/>
          </a:bodyPr>
          <a:lstStyle/>
          <a:p>
            <a:r>
              <a:rPr lang="en-ID" sz="4000" b="1" u="sng" dirty="0" smtClean="0">
                <a:effectLst>
                  <a:outerShdw blurRad="38100" dist="38100" dir="2700000" algn="tl">
                    <a:srgbClr val="000000">
                      <a:alpha val="43137"/>
                    </a:srgbClr>
                  </a:outerShdw>
                </a:effectLst>
              </a:rPr>
              <a:t>TUJUAN DAN FUNGSI PENDUKUNG ACARA</a:t>
            </a:r>
            <a:endParaRPr lang="en-US" sz="4000" b="1" u="sng" dirty="0">
              <a:effectLst>
                <a:outerShdw blurRad="38100" dist="38100" dir="2700000" algn="tl">
                  <a:srgbClr val="000000">
                    <a:alpha val="43137"/>
                  </a:srgbClr>
                </a:outerShdw>
              </a:effectLst>
            </a:endParaRPr>
          </a:p>
        </p:txBody>
      </p:sp>
      <p:sp>
        <p:nvSpPr>
          <p:cNvPr id="6" name="TextBox 5"/>
          <p:cNvSpPr txBox="1"/>
          <p:nvPr/>
        </p:nvSpPr>
        <p:spPr>
          <a:xfrm>
            <a:off x="378148" y="2350502"/>
            <a:ext cx="9649072" cy="2093655"/>
          </a:xfrm>
          <a:prstGeom prst="snip2DiagRect">
            <a:avLst/>
          </a:prstGeom>
          <a:solidFill>
            <a:srgbClr val="C00000"/>
          </a:solidFill>
          <a:effectLst>
            <a:outerShdw blurRad="76200" dir="18900000" sy="23000" kx="-1200000" algn="bl"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wrap="square" rtlCol="0">
            <a:spAutoFit/>
          </a:bodyPr>
          <a:lstStyle/>
          <a:p>
            <a:pPr lvl="0"/>
            <a:r>
              <a:rPr lang="en-ID" sz="2400" b="1" u="sng" dirty="0" smtClean="0"/>
              <a:t>1. </a:t>
            </a:r>
            <a:r>
              <a:rPr lang="en-ID" sz="2400" b="1" u="sng" dirty="0" err="1" smtClean="0"/>
              <a:t>Administrasi</a:t>
            </a:r>
            <a:endParaRPr lang="en-ID" sz="2400" b="1" u="sng" dirty="0" smtClean="0"/>
          </a:p>
          <a:p>
            <a:pPr lvl="0"/>
            <a:endParaRPr lang="en-US" dirty="0"/>
          </a:p>
          <a:p>
            <a:r>
              <a:rPr lang="en-ID" dirty="0" err="1" smtClean="0"/>
              <a:t>Untuk</a:t>
            </a:r>
            <a:r>
              <a:rPr lang="en-ID" dirty="0" smtClean="0"/>
              <a:t> </a:t>
            </a:r>
            <a:r>
              <a:rPr lang="en-ID" dirty="0" err="1" smtClean="0"/>
              <a:t>administrasi</a:t>
            </a:r>
            <a:r>
              <a:rPr lang="en-ID" dirty="0" smtClean="0"/>
              <a:t> </a:t>
            </a:r>
            <a:r>
              <a:rPr lang="en-ID" dirty="0" err="1"/>
              <a:t>atau</a:t>
            </a:r>
            <a:r>
              <a:rPr lang="en-ID" dirty="0"/>
              <a:t> </a:t>
            </a:r>
            <a:r>
              <a:rPr lang="en-ID" dirty="0" err="1" smtClean="0"/>
              <a:t>surat</a:t>
            </a:r>
            <a:r>
              <a:rPr lang="en-ID" dirty="0" smtClean="0"/>
              <a:t> </a:t>
            </a:r>
            <a:r>
              <a:rPr lang="en-ID" dirty="0" err="1"/>
              <a:t>menyurat</a:t>
            </a:r>
            <a:r>
              <a:rPr lang="en-ID" dirty="0"/>
              <a:t> </a:t>
            </a:r>
            <a:r>
              <a:rPr lang="en-ID" dirty="0" err="1" smtClean="0"/>
              <a:t>akan</a:t>
            </a:r>
            <a:r>
              <a:rPr lang="en-ID" dirty="0" smtClean="0"/>
              <a:t> </a:t>
            </a:r>
            <a:r>
              <a:rPr lang="en-ID" dirty="0" err="1" smtClean="0"/>
              <a:t>dipersiapkan</a:t>
            </a:r>
            <a:r>
              <a:rPr lang="en-ID" dirty="0" smtClean="0"/>
              <a:t> </a:t>
            </a:r>
            <a:r>
              <a:rPr lang="en-ID" dirty="0" err="1" smtClean="0"/>
              <a:t>oleh</a:t>
            </a:r>
            <a:r>
              <a:rPr lang="en-ID" dirty="0" smtClean="0"/>
              <a:t> </a:t>
            </a:r>
            <a:r>
              <a:rPr lang="en-ID" dirty="0"/>
              <a:t>EO yang </a:t>
            </a:r>
            <a:r>
              <a:rPr lang="en-ID" dirty="0" err="1" smtClean="0"/>
              <a:t>akan</a:t>
            </a:r>
            <a:r>
              <a:rPr lang="en-ID" dirty="0" smtClean="0"/>
              <a:t> </a:t>
            </a:r>
            <a:r>
              <a:rPr lang="en-ID" dirty="0" err="1"/>
              <a:t>difasilitasi</a:t>
            </a:r>
            <a:r>
              <a:rPr lang="en-ID" dirty="0"/>
              <a:t> </a:t>
            </a:r>
            <a:r>
              <a:rPr lang="en-ID" dirty="0" err="1"/>
              <a:t>oleh</a:t>
            </a:r>
            <a:r>
              <a:rPr lang="en-ID" dirty="0"/>
              <a:t> </a:t>
            </a:r>
            <a:r>
              <a:rPr lang="en-ID" dirty="0" err="1"/>
              <a:t>Pemerintah</a:t>
            </a:r>
            <a:r>
              <a:rPr lang="en-ID" dirty="0"/>
              <a:t> Daerah </a:t>
            </a:r>
            <a:r>
              <a:rPr lang="en-ID" dirty="0" err="1"/>
              <a:t>melalui</a:t>
            </a:r>
            <a:r>
              <a:rPr lang="en-ID" dirty="0"/>
              <a:t> </a:t>
            </a:r>
            <a:r>
              <a:rPr lang="en-ID" dirty="0" err="1"/>
              <a:t>dinas</a:t>
            </a:r>
            <a:r>
              <a:rPr lang="en-ID" dirty="0"/>
              <a:t> </a:t>
            </a:r>
            <a:r>
              <a:rPr lang="en-ID" dirty="0" err="1"/>
              <a:t>terkait</a:t>
            </a:r>
            <a:r>
              <a:rPr lang="en-ID" dirty="0"/>
              <a:t> </a:t>
            </a:r>
            <a:r>
              <a:rPr lang="en-ID" dirty="0" err="1"/>
              <a:t>atau</a:t>
            </a:r>
            <a:r>
              <a:rPr lang="en-ID" dirty="0"/>
              <a:t> </a:t>
            </a:r>
            <a:r>
              <a:rPr lang="en-ID" dirty="0" err="1"/>
              <a:t>panitia</a:t>
            </a:r>
            <a:r>
              <a:rPr lang="en-ID" dirty="0"/>
              <a:t> HUT</a:t>
            </a:r>
            <a:endParaRPr lang="en-US" dirty="0"/>
          </a:p>
          <a:p>
            <a:endParaRPr lang="en-US" dirty="0"/>
          </a:p>
        </p:txBody>
      </p:sp>
      <p:sp>
        <p:nvSpPr>
          <p:cNvPr id="8" name="TextBox 7"/>
          <p:cNvSpPr txBox="1"/>
          <p:nvPr/>
        </p:nvSpPr>
        <p:spPr>
          <a:xfrm>
            <a:off x="378148" y="4627884"/>
            <a:ext cx="9649072" cy="1707981"/>
          </a:xfrm>
          <a:prstGeom prst="snip2DiagRect">
            <a:avLst/>
          </a:prstGeom>
          <a:solidFill>
            <a:srgbClr val="C00000"/>
          </a:solidFill>
          <a:effectLst>
            <a:outerShdw blurRad="76200" dir="18900000" sy="23000" kx="-1200000" algn="bl" rotWithShape="0">
              <a:prstClr val="black">
                <a:alpha val="20000"/>
              </a:prstClr>
            </a:outerShdw>
          </a:effectLst>
        </p:spPr>
        <p:style>
          <a:lnRef idx="1">
            <a:schemeClr val="accent3"/>
          </a:lnRef>
          <a:fillRef idx="3">
            <a:schemeClr val="accent3"/>
          </a:fillRef>
          <a:effectRef idx="2">
            <a:schemeClr val="accent3"/>
          </a:effectRef>
          <a:fontRef idx="minor">
            <a:schemeClr val="lt1"/>
          </a:fontRef>
        </p:style>
        <p:txBody>
          <a:bodyPr wrap="square" rtlCol="0">
            <a:spAutoFit/>
          </a:bodyPr>
          <a:lstStyle/>
          <a:p>
            <a:pPr lvl="0"/>
            <a:r>
              <a:rPr lang="en-ID" sz="2400" b="1" u="sng" dirty="0" smtClean="0"/>
              <a:t>2. </a:t>
            </a:r>
            <a:r>
              <a:rPr lang="en-ID" sz="2400" b="1" u="sng" dirty="0" err="1" smtClean="0"/>
              <a:t>Izin</a:t>
            </a:r>
            <a:r>
              <a:rPr lang="en-ID" sz="2400" b="1" u="sng" dirty="0" smtClean="0"/>
              <a:t> </a:t>
            </a:r>
            <a:r>
              <a:rPr lang="en-ID" sz="2400" b="1" u="sng" dirty="0" err="1" smtClean="0"/>
              <a:t>Tempat</a:t>
            </a:r>
            <a:endParaRPr lang="en-ID" sz="2400" b="1" u="sng" dirty="0" smtClean="0"/>
          </a:p>
          <a:p>
            <a:pPr lvl="0"/>
            <a:endParaRPr lang="en-US" dirty="0"/>
          </a:p>
          <a:p>
            <a:r>
              <a:rPr lang="en-ID" dirty="0" err="1"/>
              <a:t>Draf</a:t>
            </a:r>
            <a:r>
              <a:rPr lang="en-ID" dirty="0"/>
              <a:t> </a:t>
            </a:r>
            <a:r>
              <a:rPr lang="en-ID" dirty="0" err="1"/>
              <a:t>surat</a:t>
            </a:r>
            <a:r>
              <a:rPr lang="en-ID" dirty="0"/>
              <a:t> </a:t>
            </a:r>
            <a:r>
              <a:rPr lang="en-ID" dirty="0" err="1"/>
              <a:t>izin</a:t>
            </a:r>
            <a:r>
              <a:rPr lang="en-ID" dirty="0"/>
              <a:t> </a:t>
            </a:r>
            <a:r>
              <a:rPr lang="en-ID" dirty="0" err="1"/>
              <a:t>tempat</a:t>
            </a:r>
            <a:r>
              <a:rPr lang="en-ID" dirty="0"/>
              <a:t> </a:t>
            </a:r>
            <a:r>
              <a:rPr lang="en-ID" dirty="0" err="1"/>
              <a:t>kegiatan</a:t>
            </a:r>
            <a:r>
              <a:rPr lang="en-ID" dirty="0"/>
              <a:t> </a:t>
            </a:r>
            <a:r>
              <a:rPr lang="en-ID" dirty="0" err="1"/>
              <a:t>akan</a:t>
            </a:r>
            <a:r>
              <a:rPr lang="en-ID" dirty="0"/>
              <a:t> </a:t>
            </a:r>
            <a:r>
              <a:rPr lang="en-ID" dirty="0" err="1"/>
              <a:t>disiapkan</a:t>
            </a:r>
            <a:r>
              <a:rPr lang="en-ID" dirty="0"/>
              <a:t> </a:t>
            </a:r>
            <a:r>
              <a:rPr lang="en-ID" dirty="0" err="1"/>
              <a:t>oleh</a:t>
            </a:r>
            <a:r>
              <a:rPr lang="en-ID" dirty="0"/>
              <a:t> EO yang </a:t>
            </a:r>
            <a:r>
              <a:rPr lang="en-ID" dirty="0" err="1"/>
              <a:t>ditujukan</a:t>
            </a:r>
            <a:r>
              <a:rPr lang="en-ID" dirty="0"/>
              <a:t> </a:t>
            </a:r>
            <a:r>
              <a:rPr lang="en-ID" dirty="0" err="1"/>
              <a:t>kepada</a:t>
            </a:r>
            <a:r>
              <a:rPr lang="en-ID" dirty="0"/>
              <a:t> </a:t>
            </a:r>
            <a:r>
              <a:rPr lang="en-ID" dirty="0" err="1"/>
              <a:t>pemilik</a:t>
            </a:r>
            <a:r>
              <a:rPr lang="en-ID" dirty="0"/>
              <a:t> </a:t>
            </a:r>
            <a:r>
              <a:rPr lang="en-ID" dirty="0" err="1"/>
              <a:t>tempat</a:t>
            </a:r>
            <a:r>
              <a:rPr lang="en-ID" dirty="0"/>
              <a:t>, yang </a:t>
            </a:r>
            <a:r>
              <a:rPr lang="en-ID" dirty="0" err="1"/>
              <a:t>difasilitasi</a:t>
            </a:r>
            <a:r>
              <a:rPr lang="en-ID" dirty="0"/>
              <a:t> </a:t>
            </a:r>
            <a:r>
              <a:rPr lang="en-ID" dirty="0" err="1"/>
              <a:t>oleh</a:t>
            </a:r>
            <a:r>
              <a:rPr lang="en-ID" dirty="0"/>
              <a:t> </a:t>
            </a:r>
            <a:r>
              <a:rPr lang="en-ID" dirty="0" err="1"/>
              <a:t>Panitia</a:t>
            </a:r>
            <a:r>
              <a:rPr lang="en-ID" dirty="0"/>
              <a:t> HUT </a:t>
            </a:r>
            <a:endParaRPr lang="en-US" dirty="0"/>
          </a:p>
        </p:txBody>
      </p:sp>
    </p:spTree>
    <p:extLst>
      <p:ext uri="{BB962C8B-B14F-4D97-AF65-F5344CB8AC3E}">
        <p14:creationId xmlns:p14="http://schemas.microsoft.com/office/powerpoint/2010/main" val="32212207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8148" y="1479674"/>
            <a:ext cx="9649072" cy="1707981"/>
          </a:xfrm>
          <a:prstGeom prst="snip2DiagRect">
            <a:avLst/>
          </a:prstGeom>
          <a:solidFill>
            <a:srgbClr val="C00000"/>
          </a:solidFill>
          <a:effectLst>
            <a:outerShdw blurRad="76200" dir="18900000" sy="23000" kx="-1200000" algn="bl" rotWithShape="0">
              <a:prstClr val="black">
                <a:alpha val="2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lvl="0"/>
            <a:r>
              <a:rPr lang="en-ID" sz="2400" b="1" u="sng" dirty="0" smtClean="0"/>
              <a:t>3. </a:t>
            </a:r>
            <a:r>
              <a:rPr lang="en-ID" sz="2400" b="1" u="sng" dirty="0" err="1" smtClean="0"/>
              <a:t>Izin</a:t>
            </a:r>
            <a:r>
              <a:rPr lang="en-ID" sz="2400" b="1" u="sng" dirty="0" smtClean="0"/>
              <a:t> </a:t>
            </a:r>
            <a:r>
              <a:rPr lang="en-ID" sz="2400" b="1" u="sng" dirty="0" err="1" smtClean="0"/>
              <a:t>Keamanan</a:t>
            </a:r>
            <a:endParaRPr lang="en-ID" sz="2400" b="1" u="sng" dirty="0" smtClean="0"/>
          </a:p>
          <a:p>
            <a:pPr lvl="0"/>
            <a:endParaRPr lang="en-US" dirty="0"/>
          </a:p>
          <a:p>
            <a:r>
              <a:rPr lang="en-ID" dirty="0"/>
              <a:t>Draft </a:t>
            </a:r>
            <a:r>
              <a:rPr lang="en-ID" dirty="0" err="1"/>
              <a:t>surat</a:t>
            </a:r>
            <a:r>
              <a:rPr lang="en-ID" dirty="0"/>
              <a:t> </a:t>
            </a:r>
            <a:r>
              <a:rPr lang="en-ID" dirty="0" err="1"/>
              <a:t>Izin</a:t>
            </a:r>
            <a:r>
              <a:rPr lang="en-ID" dirty="0"/>
              <a:t> </a:t>
            </a:r>
            <a:r>
              <a:rPr lang="en-ID" dirty="0" err="1"/>
              <a:t>keaman</a:t>
            </a:r>
            <a:r>
              <a:rPr lang="en-ID" dirty="0"/>
              <a:t> </a:t>
            </a:r>
            <a:r>
              <a:rPr lang="en-ID" dirty="0" err="1"/>
              <a:t>disiapkan</a:t>
            </a:r>
            <a:r>
              <a:rPr lang="en-ID" dirty="0"/>
              <a:t> </a:t>
            </a:r>
            <a:r>
              <a:rPr lang="en-ID" dirty="0" err="1"/>
              <a:t>oleh</a:t>
            </a:r>
            <a:r>
              <a:rPr lang="en-ID" dirty="0"/>
              <a:t> EO yang </a:t>
            </a:r>
            <a:r>
              <a:rPr lang="en-ID" dirty="0" err="1"/>
              <a:t>ditujukan</a:t>
            </a:r>
            <a:r>
              <a:rPr lang="en-ID" dirty="0"/>
              <a:t> </a:t>
            </a:r>
            <a:r>
              <a:rPr lang="en-ID" dirty="0" err="1"/>
              <a:t>kepada</a:t>
            </a:r>
            <a:r>
              <a:rPr lang="en-ID" dirty="0"/>
              <a:t> </a:t>
            </a:r>
            <a:r>
              <a:rPr lang="en-ID" dirty="0" err="1"/>
              <a:t>Polres</a:t>
            </a:r>
            <a:r>
              <a:rPr lang="en-ID" dirty="0"/>
              <a:t>/</a:t>
            </a:r>
            <a:r>
              <a:rPr lang="en-ID" dirty="0" err="1"/>
              <a:t>Polsek</a:t>
            </a:r>
            <a:r>
              <a:rPr lang="en-ID" dirty="0"/>
              <a:t> </a:t>
            </a:r>
            <a:r>
              <a:rPr lang="en-ID" dirty="0" err="1"/>
              <a:t>Kabupaten</a:t>
            </a:r>
            <a:r>
              <a:rPr lang="en-ID" dirty="0"/>
              <a:t> Kampar yang </a:t>
            </a:r>
            <a:r>
              <a:rPr lang="en-ID" dirty="0" err="1"/>
              <a:t>difasilitasi</a:t>
            </a:r>
            <a:r>
              <a:rPr lang="en-ID" dirty="0"/>
              <a:t> </a:t>
            </a:r>
            <a:r>
              <a:rPr lang="en-ID" dirty="0" err="1"/>
              <a:t>oleh</a:t>
            </a:r>
            <a:r>
              <a:rPr lang="en-ID" dirty="0"/>
              <a:t> </a:t>
            </a:r>
            <a:r>
              <a:rPr lang="en-ID" dirty="0" err="1"/>
              <a:t>panitia</a:t>
            </a:r>
            <a:r>
              <a:rPr lang="en-ID" dirty="0"/>
              <a:t> HUT</a:t>
            </a:r>
            <a:endParaRPr lang="en-US" dirty="0"/>
          </a:p>
        </p:txBody>
      </p:sp>
      <p:sp>
        <p:nvSpPr>
          <p:cNvPr id="8" name="TextBox 7"/>
          <p:cNvSpPr txBox="1"/>
          <p:nvPr/>
        </p:nvSpPr>
        <p:spPr>
          <a:xfrm>
            <a:off x="378148" y="3852639"/>
            <a:ext cx="9649072" cy="2093655"/>
          </a:xfrm>
          <a:prstGeom prst="snip2DiagRect">
            <a:avLst/>
          </a:prstGeom>
          <a:solidFill>
            <a:srgbClr val="C00000"/>
          </a:solidFill>
          <a:effectLst>
            <a:outerShdw blurRad="76200" dir="18900000" sy="23000" kx="-1200000" algn="bl" rotWithShape="0">
              <a:prstClr val="black">
                <a:alpha val="2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lvl="0"/>
            <a:r>
              <a:rPr lang="en-ID" sz="2400" b="1" u="sng" dirty="0" smtClean="0"/>
              <a:t>4. </a:t>
            </a:r>
            <a:r>
              <a:rPr lang="en-ID" sz="2400" b="1" u="sng" dirty="0" err="1" smtClean="0"/>
              <a:t>Keamanan</a:t>
            </a:r>
            <a:endParaRPr lang="en-ID" sz="2400" b="1" u="sng" dirty="0" smtClean="0"/>
          </a:p>
          <a:p>
            <a:pPr lvl="0"/>
            <a:endParaRPr lang="en-US" dirty="0"/>
          </a:p>
          <a:p>
            <a:r>
              <a:rPr lang="en-ID" dirty="0" err="1"/>
              <a:t>Untuk</a:t>
            </a:r>
            <a:r>
              <a:rPr lang="en-ID" dirty="0"/>
              <a:t> </a:t>
            </a:r>
            <a:r>
              <a:rPr lang="en-ID" dirty="0" err="1"/>
              <a:t>keamanan</a:t>
            </a:r>
            <a:r>
              <a:rPr lang="en-ID" dirty="0"/>
              <a:t> </a:t>
            </a:r>
            <a:r>
              <a:rPr lang="en-ID" dirty="0" err="1"/>
              <a:t>kegiatan</a:t>
            </a:r>
            <a:r>
              <a:rPr lang="en-ID" dirty="0"/>
              <a:t> </a:t>
            </a:r>
            <a:r>
              <a:rPr lang="en-ID" dirty="0" err="1"/>
              <a:t>akan</a:t>
            </a:r>
            <a:r>
              <a:rPr lang="en-ID" dirty="0"/>
              <a:t> </a:t>
            </a:r>
            <a:r>
              <a:rPr lang="en-ID" dirty="0" err="1"/>
              <a:t>melibatkan</a:t>
            </a:r>
            <a:r>
              <a:rPr lang="en-ID" dirty="0"/>
              <a:t> </a:t>
            </a:r>
            <a:r>
              <a:rPr lang="en-ID" dirty="0" err="1"/>
              <a:t>Satpol</a:t>
            </a:r>
            <a:r>
              <a:rPr lang="en-ID" dirty="0"/>
              <a:t> PP </a:t>
            </a:r>
            <a:r>
              <a:rPr lang="en-ID" dirty="0" err="1"/>
              <a:t>dan</a:t>
            </a:r>
            <a:r>
              <a:rPr lang="en-ID" dirty="0"/>
              <a:t> </a:t>
            </a:r>
            <a:r>
              <a:rPr lang="en-ID" dirty="0" err="1"/>
              <a:t>kepolisian</a:t>
            </a:r>
            <a:r>
              <a:rPr lang="en-ID" dirty="0"/>
              <a:t> </a:t>
            </a:r>
            <a:r>
              <a:rPr lang="en-ID" dirty="0" err="1"/>
              <a:t>dalam</a:t>
            </a:r>
            <a:r>
              <a:rPr lang="en-ID" dirty="0"/>
              <a:t> </a:t>
            </a:r>
            <a:r>
              <a:rPr lang="en-ID" dirty="0" err="1"/>
              <a:t>hal</a:t>
            </a:r>
            <a:r>
              <a:rPr lang="en-ID" dirty="0"/>
              <a:t> </a:t>
            </a:r>
            <a:r>
              <a:rPr lang="en-ID" dirty="0" err="1"/>
              <a:t>ini</a:t>
            </a:r>
            <a:r>
              <a:rPr lang="en-ID" dirty="0"/>
              <a:t> </a:t>
            </a:r>
            <a:r>
              <a:rPr lang="en-ID" dirty="0" err="1"/>
              <a:t>Polres</a:t>
            </a:r>
            <a:r>
              <a:rPr lang="en-ID" dirty="0"/>
              <a:t> </a:t>
            </a:r>
            <a:r>
              <a:rPr lang="en-ID" dirty="0" err="1"/>
              <a:t>dan</a:t>
            </a:r>
            <a:r>
              <a:rPr lang="en-ID" dirty="0"/>
              <a:t> </a:t>
            </a:r>
            <a:r>
              <a:rPr lang="en-ID" dirty="0" err="1"/>
              <a:t>Polsek</a:t>
            </a:r>
            <a:r>
              <a:rPr lang="en-ID" dirty="0"/>
              <a:t> </a:t>
            </a:r>
            <a:r>
              <a:rPr lang="en-ID" dirty="0" err="1"/>
              <a:t>Kabupaten</a:t>
            </a:r>
            <a:r>
              <a:rPr lang="en-ID" dirty="0"/>
              <a:t> Kampar, </a:t>
            </a:r>
            <a:r>
              <a:rPr lang="en-ID" dirty="0" err="1"/>
              <a:t>kemudian</a:t>
            </a:r>
            <a:r>
              <a:rPr lang="en-ID" dirty="0"/>
              <a:t> </a:t>
            </a:r>
            <a:r>
              <a:rPr lang="en-ID" dirty="0" err="1"/>
              <a:t>panitia</a:t>
            </a:r>
            <a:r>
              <a:rPr lang="en-ID" dirty="0"/>
              <a:t> </a:t>
            </a:r>
            <a:r>
              <a:rPr lang="en-ID" dirty="0" err="1"/>
              <a:t>juga</a:t>
            </a:r>
            <a:r>
              <a:rPr lang="en-ID" dirty="0"/>
              <a:t> </a:t>
            </a:r>
            <a:r>
              <a:rPr lang="en-ID" dirty="0" err="1"/>
              <a:t>melibatkan</a:t>
            </a:r>
            <a:r>
              <a:rPr lang="en-ID" dirty="0"/>
              <a:t> </a:t>
            </a:r>
            <a:r>
              <a:rPr lang="en-ID" dirty="0" err="1"/>
              <a:t>pemuda</a:t>
            </a:r>
            <a:r>
              <a:rPr lang="en-ID" dirty="0"/>
              <a:t> </a:t>
            </a:r>
            <a:r>
              <a:rPr lang="en-ID" dirty="0" err="1"/>
              <a:t>tempatan</a:t>
            </a:r>
            <a:r>
              <a:rPr lang="en-ID" dirty="0"/>
              <a:t> </a:t>
            </a:r>
            <a:r>
              <a:rPr lang="en-ID" dirty="0" err="1"/>
              <a:t>sebagai</a:t>
            </a:r>
            <a:r>
              <a:rPr lang="en-ID" dirty="0"/>
              <a:t> </a:t>
            </a:r>
            <a:r>
              <a:rPr lang="en-ID" dirty="0" err="1"/>
              <a:t>tenaga</a:t>
            </a:r>
            <a:r>
              <a:rPr lang="en-ID" dirty="0"/>
              <a:t> </a:t>
            </a:r>
            <a:r>
              <a:rPr lang="en-ID" dirty="0" err="1"/>
              <a:t>keamanan</a:t>
            </a:r>
            <a:r>
              <a:rPr lang="en-ID" dirty="0"/>
              <a:t> </a:t>
            </a:r>
            <a:r>
              <a:rPr lang="en-ID" dirty="0" err="1"/>
              <a:t>terutama</a:t>
            </a:r>
            <a:r>
              <a:rPr lang="en-ID" dirty="0"/>
              <a:t> </a:t>
            </a:r>
            <a:r>
              <a:rPr lang="en-ID" dirty="0" err="1"/>
              <a:t>poada</a:t>
            </a:r>
            <a:r>
              <a:rPr lang="en-ID" dirty="0"/>
              <a:t> </a:t>
            </a:r>
            <a:r>
              <a:rPr lang="en-ID" dirty="0" err="1"/>
              <a:t>tenta-tenda</a:t>
            </a:r>
            <a:r>
              <a:rPr lang="en-ID" dirty="0"/>
              <a:t> </a:t>
            </a:r>
            <a:r>
              <a:rPr lang="en-ID" dirty="0" err="1"/>
              <a:t>kegiatan</a:t>
            </a:r>
            <a:endParaRPr lang="en-US" dirty="0"/>
          </a:p>
        </p:txBody>
      </p:sp>
    </p:spTree>
    <p:extLst>
      <p:ext uri="{BB962C8B-B14F-4D97-AF65-F5344CB8AC3E}">
        <p14:creationId xmlns:p14="http://schemas.microsoft.com/office/powerpoint/2010/main" val="30763426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8148" y="1620391"/>
            <a:ext cx="9649072" cy="1707981"/>
          </a:xfrm>
          <a:prstGeom prst="snip2DiagRect">
            <a:avLst/>
          </a:prstGeom>
          <a:solidFill>
            <a:srgbClr val="C00000"/>
          </a:solidFill>
          <a:effectLst>
            <a:outerShdw blurRad="76200" dir="18900000" sy="23000" kx="-1200000" algn="bl" rotWithShape="0">
              <a:prstClr val="black">
                <a:alpha val="2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lvl="0"/>
            <a:r>
              <a:rPr lang="en-ID" sz="2400" b="1" u="sng" dirty="0" smtClean="0"/>
              <a:t>5. </a:t>
            </a:r>
            <a:r>
              <a:rPr lang="en-ID" sz="2400" b="1" u="sng" dirty="0" err="1" smtClean="0"/>
              <a:t>Kebersihan</a:t>
            </a:r>
            <a:endParaRPr lang="en-ID" sz="2400" b="1" u="sng" dirty="0" smtClean="0"/>
          </a:p>
          <a:p>
            <a:pPr lvl="0"/>
            <a:endParaRPr lang="en-US" dirty="0"/>
          </a:p>
          <a:p>
            <a:r>
              <a:rPr lang="en-ID" dirty="0" err="1"/>
              <a:t>Untuk</a:t>
            </a:r>
            <a:r>
              <a:rPr lang="en-ID" dirty="0"/>
              <a:t> </a:t>
            </a:r>
            <a:r>
              <a:rPr lang="en-ID" dirty="0" err="1"/>
              <a:t>Kebersihan</a:t>
            </a:r>
            <a:r>
              <a:rPr lang="en-ID" dirty="0"/>
              <a:t> </a:t>
            </a:r>
            <a:r>
              <a:rPr lang="en-ID" dirty="0" err="1"/>
              <a:t>lingkungan</a:t>
            </a:r>
            <a:r>
              <a:rPr lang="en-ID" dirty="0"/>
              <a:t> </a:t>
            </a:r>
            <a:r>
              <a:rPr lang="en-ID" dirty="0" err="1"/>
              <a:t>kegiatan</a:t>
            </a:r>
            <a:r>
              <a:rPr lang="en-ID" dirty="0"/>
              <a:t> </a:t>
            </a:r>
            <a:r>
              <a:rPr lang="en-ID" dirty="0" err="1"/>
              <a:t>akan</a:t>
            </a:r>
            <a:r>
              <a:rPr lang="en-ID" dirty="0"/>
              <a:t> </a:t>
            </a:r>
            <a:r>
              <a:rPr lang="en-ID" dirty="0" err="1"/>
              <a:t>melibatkan</a:t>
            </a:r>
            <a:r>
              <a:rPr lang="en-ID" dirty="0"/>
              <a:t> </a:t>
            </a:r>
            <a:r>
              <a:rPr lang="en-ID" dirty="0" err="1"/>
              <a:t>Dinas</a:t>
            </a:r>
            <a:r>
              <a:rPr lang="en-ID" dirty="0"/>
              <a:t> </a:t>
            </a:r>
            <a:r>
              <a:rPr lang="en-ID" dirty="0" err="1"/>
              <a:t>Kebersihan</a:t>
            </a:r>
            <a:r>
              <a:rPr lang="en-ID" dirty="0"/>
              <a:t> </a:t>
            </a:r>
            <a:r>
              <a:rPr lang="en-ID" dirty="0" err="1"/>
              <a:t>Kabupaten</a:t>
            </a:r>
            <a:r>
              <a:rPr lang="en-ID" dirty="0"/>
              <a:t> Kampar</a:t>
            </a:r>
            <a:endParaRPr lang="en-US" dirty="0"/>
          </a:p>
        </p:txBody>
      </p:sp>
      <p:sp>
        <p:nvSpPr>
          <p:cNvPr id="8" name="TextBox 7"/>
          <p:cNvSpPr txBox="1"/>
          <p:nvPr/>
        </p:nvSpPr>
        <p:spPr>
          <a:xfrm>
            <a:off x="90116" y="3780631"/>
            <a:ext cx="10099228" cy="1707981"/>
          </a:xfrm>
          <a:prstGeom prst="snip2DiagRect">
            <a:avLst/>
          </a:prstGeom>
          <a:solidFill>
            <a:srgbClr val="C00000"/>
          </a:solidFill>
          <a:effectLst>
            <a:outerShdw blurRad="76200" dir="18900000" sy="23000" kx="-1200000" algn="bl" rotWithShape="0">
              <a:prstClr val="black">
                <a:alpha val="2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lvl="0"/>
            <a:r>
              <a:rPr lang="en-ID" sz="2400" b="1" u="sng" dirty="0" smtClean="0"/>
              <a:t>6. </a:t>
            </a:r>
            <a:r>
              <a:rPr lang="en-ID" sz="2400" b="1" u="sng" dirty="0" err="1" smtClean="0"/>
              <a:t>Kesehatan</a:t>
            </a:r>
            <a:endParaRPr lang="en-ID" sz="2400" b="1" u="sng" dirty="0" smtClean="0"/>
          </a:p>
          <a:p>
            <a:pPr lvl="0"/>
            <a:endParaRPr lang="en-US" dirty="0" smtClean="0"/>
          </a:p>
          <a:p>
            <a:r>
              <a:rPr lang="en-ID" dirty="0" err="1" smtClean="0"/>
              <a:t>Untuk</a:t>
            </a:r>
            <a:r>
              <a:rPr lang="en-ID" dirty="0" smtClean="0"/>
              <a:t> </a:t>
            </a:r>
            <a:r>
              <a:rPr lang="en-ID" dirty="0" err="1"/>
              <a:t>membantu</a:t>
            </a:r>
            <a:r>
              <a:rPr lang="en-ID" dirty="0"/>
              <a:t> </a:t>
            </a:r>
            <a:r>
              <a:rPr lang="en-ID" dirty="0" err="1"/>
              <a:t>pengadaan</a:t>
            </a:r>
            <a:r>
              <a:rPr lang="en-ID" dirty="0"/>
              <a:t> </a:t>
            </a:r>
            <a:r>
              <a:rPr lang="en-ID" dirty="0" err="1"/>
              <a:t>tenaga</a:t>
            </a:r>
            <a:r>
              <a:rPr lang="en-ID" dirty="0"/>
              <a:t> </a:t>
            </a:r>
            <a:r>
              <a:rPr lang="en-ID" dirty="0" err="1"/>
              <a:t>kesehatan</a:t>
            </a:r>
            <a:r>
              <a:rPr lang="en-ID" dirty="0"/>
              <a:t> </a:t>
            </a:r>
            <a:r>
              <a:rPr lang="en-ID" dirty="0" err="1"/>
              <a:t>dan</a:t>
            </a:r>
            <a:r>
              <a:rPr lang="en-ID" dirty="0"/>
              <a:t> 1 unit </a:t>
            </a:r>
            <a:r>
              <a:rPr lang="en-ID" dirty="0" err="1"/>
              <a:t>mobil</a:t>
            </a:r>
            <a:r>
              <a:rPr lang="en-ID" dirty="0"/>
              <a:t> ambulance </a:t>
            </a:r>
            <a:r>
              <a:rPr lang="en-ID" dirty="0" err="1"/>
              <a:t>akan</a:t>
            </a:r>
            <a:r>
              <a:rPr lang="en-ID" dirty="0"/>
              <a:t> </a:t>
            </a:r>
            <a:r>
              <a:rPr lang="en-ID" dirty="0" err="1"/>
              <a:t>melibatkan</a:t>
            </a:r>
            <a:r>
              <a:rPr lang="en-ID" dirty="0"/>
              <a:t> </a:t>
            </a:r>
            <a:r>
              <a:rPr lang="en-ID" dirty="0" err="1"/>
              <a:t>dinas</a:t>
            </a:r>
            <a:r>
              <a:rPr lang="en-ID" dirty="0"/>
              <a:t> </a:t>
            </a:r>
            <a:r>
              <a:rPr lang="en-ID" dirty="0" err="1"/>
              <a:t>kesehatan</a:t>
            </a:r>
            <a:r>
              <a:rPr lang="en-ID" dirty="0"/>
              <a:t> </a:t>
            </a:r>
            <a:r>
              <a:rPr lang="en-ID" dirty="0" err="1"/>
              <a:t>dengan</a:t>
            </a:r>
            <a:r>
              <a:rPr lang="en-ID" dirty="0"/>
              <a:t> </a:t>
            </a:r>
            <a:r>
              <a:rPr lang="en-ID" dirty="0" err="1"/>
              <a:t>menyiapkan</a:t>
            </a:r>
            <a:r>
              <a:rPr lang="en-ID" dirty="0"/>
              <a:t> 1 orang </a:t>
            </a:r>
            <a:r>
              <a:rPr lang="en-ID" dirty="0" err="1"/>
              <a:t>Dokter</a:t>
            </a:r>
            <a:r>
              <a:rPr lang="en-ID" dirty="0"/>
              <a:t> </a:t>
            </a:r>
            <a:r>
              <a:rPr lang="en-ID" dirty="0" err="1"/>
              <a:t>dan</a:t>
            </a:r>
            <a:r>
              <a:rPr lang="en-ID" dirty="0"/>
              <a:t> 2 orang </a:t>
            </a:r>
            <a:r>
              <a:rPr lang="en-ID" dirty="0" err="1"/>
              <a:t>perawat</a:t>
            </a:r>
            <a:endParaRPr lang="en-US" dirty="0"/>
          </a:p>
        </p:txBody>
      </p:sp>
    </p:spTree>
    <p:extLst>
      <p:ext uri="{BB962C8B-B14F-4D97-AF65-F5344CB8AC3E}">
        <p14:creationId xmlns:p14="http://schemas.microsoft.com/office/powerpoint/2010/main" val="41446898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0156" y="1695698"/>
            <a:ext cx="9649072" cy="1707981"/>
          </a:xfrm>
          <a:prstGeom prst="snip2DiagRect">
            <a:avLst/>
          </a:prstGeom>
          <a:solidFill>
            <a:srgbClr val="C00000"/>
          </a:solidFill>
          <a:effectLst>
            <a:outerShdw blurRad="76200" dir="18900000" sy="23000" kx="-1200000" algn="bl" rotWithShape="0">
              <a:prstClr val="black">
                <a:alpha val="2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lvl="0"/>
            <a:r>
              <a:rPr lang="en-ID" sz="2400" b="1" u="sng" dirty="0" smtClean="0"/>
              <a:t>7. Mobil </a:t>
            </a:r>
            <a:r>
              <a:rPr lang="en-ID" sz="2400" b="1" u="sng" dirty="0" err="1" smtClean="0"/>
              <a:t>Kebakaran</a:t>
            </a:r>
            <a:endParaRPr lang="en-ID" sz="2400" b="1" u="sng" dirty="0" smtClean="0"/>
          </a:p>
          <a:p>
            <a:pPr lvl="0"/>
            <a:endParaRPr lang="en-US" dirty="0"/>
          </a:p>
          <a:p>
            <a:r>
              <a:rPr lang="en-ID" dirty="0" err="1"/>
              <a:t>Untuk</a:t>
            </a:r>
            <a:r>
              <a:rPr lang="en-ID" dirty="0"/>
              <a:t> </a:t>
            </a:r>
            <a:r>
              <a:rPr lang="en-ID" dirty="0" err="1"/>
              <a:t>pengadaan</a:t>
            </a:r>
            <a:r>
              <a:rPr lang="en-ID" dirty="0"/>
              <a:t> 1 unit </a:t>
            </a:r>
            <a:r>
              <a:rPr lang="en-ID" dirty="0" err="1"/>
              <a:t>mobil</a:t>
            </a:r>
            <a:r>
              <a:rPr lang="en-ID" dirty="0"/>
              <a:t> </a:t>
            </a:r>
            <a:r>
              <a:rPr lang="en-ID" dirty="0" err="1"/>
              <a:t>Kebakaran</a:t>
            </a:r>
            <a:r>
              <a:rPr lang="en-ID" dirty="0"/>
              <a:t> </a:t>
            </a:r>
            <a:r>
              <a:rPr lang="en-ID" dirty="0" err="1"/>
              <a:t>akan</a:t>
            </a:r>
            <a:r>
              <a:rPr lang="en-ID" dirty="0"/>
              <a:t> </a:t>
            </a:r>
            <a:r>
              <a:rPr lang="en-ID" dirty="0" err="1"/>
              <a:t>melibatkan</a:t>
            </a:r>
            <a:r>
              <a:rPr lang="en-ID" dirty="0"/>
              <a:t> </a:t>
            </a:r>
            <a:r>
              <a:rPr lang="en-ID" dirty="0" err="1"/>
              <a:t>dinas</a:t>
            </a:r>
            <a:r>
              <a:rPr lang="en-ID" dirty="0"/>
              <a:t> </a:t>
            </a:r>
            <a:r>
              <a:rPr lang="en-ID" dirty="0" err="1"/>
              <a:t>kebakaran</a:t>
            </a:r>
            <a:r>
              <a:rPr lang="en-ID" dirty="0"/>
              <a:t> </a:t>
            </a:r>
            <a:r>
              <a:rPr lang="en-ID" dirty="0" err="1"/>
              <a:t>kabupaten</a:t>
            </a:r>
            <a:r>
              <a:rPr lang="en-ID" dirty="0"/>
              <a:t> Kampar</a:t>
            </a:r>
            <a:endParaRPr lang="en-US" dirty="0"/>
          </a:p>
        </p:txBody>
      </p:sp>
      <p:sp>
        <p:nvSpPr>
          <p:cNvPr id="8" name="TextBox 7"/>
          <p:cNvSpPr txBox="1"/>
          <p:nvPr/>
        </p:nvSpPr>
        <p:spPr>
          <a:xfrm>
            <a:off x="450156" y="3855938"/>
            <a:ext cx="9649072" cy="1707981"/>
          </a:xfrm>
          <a:prstGeom prst="snip2DiagRect">
            <a:avLst/>
          </a:prstGeom>
          <a:solidFill>
            <a:srgbClr val="C00000"/>
          </a:solidFill>
          <a:effectLst>
            <a:outerShdw blurRad="76200" dir="18900000" sy="23000" kx="-1200000" algn="bl" rotWithShape="0">
              <a:prstClr val="black">
                <a:alpha val="2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lvl="0"/>
            <a:r>
              <a:rPr lang="en-ID" sz="2400" b="1" u="sng" dirty="0" smtClean="0"/>
              <a:t>8. </a:t>
            </a:r>
            <a:r>
              <a:rPr lang="en-ID" sz="2400" b="1" u="sng" dirty="0" err="1" smtClean="0"/>
              <a:t>Sarana</a:t>
            </a:r>
            <a:r>
              <a:rPr lang="en-ID" sz="2400" b="1" u="sng" dirty="0" smtClean="0"/>
              <a:t> </a:t>
            </a:r>
            <a:r>
              <a:rPr lang="en-ID" sz="2400" b="1" u="sng" dirty="0" err="1"/>
              <a:t>Prasarana</a:t>
            </a:r>
            <a:r>
              <a:rPr lang="en-ID" sz="2400" b="1" u="sng" dirty="0"/>
              <a:t> </a:t>
            </a:r>
            <a:r>
              <a:rPr lang="en-ID" sz="2400" b="1" u="sng" dirty="0" err="1" smtClean="0"/>
              <a:t>Pendukung</a:t>
            </a:r>
            <a:endParaRPr lang="en-ID" sz="2400" b="1" u="sng" dirty="0" smtClean="0"/>
          </a:p>
          <a:p>
            <a:pPr lvl="0"/>
            <a:endParaRPr lang="en-US" dirty="0"/>
          </a:p>
          <a:p>
            <a:r>
              <a:rPr lang="en-ID" dirty="0" err="1"/>
              <a:t>Untuk</a:t>
            </a:r>
            <a:r>
              <a:rPr lang="en-ID" dirty="0"/>
              <a:t> </a:t>
            </a:r>
            <a:r>
              <a:rPr lang="en-ID" dirty="0" err="1"/>
              <a:t>menyiapkan</a:t>
            </a:r>
            <a:r>
              <a:rPr lang="en-ID" dirty="0"/>
              <a:t> </a:t>
            </a:r>
            <a:r>
              <a:rPr lang="en-ID" dirty="0" err="1"/>
              <a:t>sarana</a:t>
            </a:r>
            <a:r>
              <a:rPr lang="en-ID" dirty="0"/>
              <a:t> </a:t>
            </a:r>
            <a:r>
              <a:rPr lang="en-ID" dirty="0" err="1"/>
              <a:t>prasarana</a:t>
            </a:r>
            <a:r>
              <a:rPr lang="en-ID" dirty="0"/>
              <a:t> </a:t>
            </a:r>
            <a:r>
              <a:rPr lang="en-ID" dirty="0" err="1"/>
              <a:t>pendukung</a:t>
            </a:r>
            <a:r>
              <a:rPr lang="en-ID" dirty="0"/>
              <a:t> </a:t>
            </a:r>
            <a:r>
              <a:rPr lang="en-ID" dirty="0" err="1"/>
              <a:t>terutama</a:t>
            </a:r>
            <a:r>
              <a:rPr lang="en-ID" dirty="0"/>
              <a:t> </a:t>
            </a:r>
            <a:r>
              <a:rPr lang="en-ID" dirty="0" err="1"/>
              <a:t>tempat</a:t>
            </a:r>
            <a:r>
              <a:rPr lang="en-ID" dirty="0"/>
              <a:t> </a:t>
            </a:r>
            <a:r>
              <a:rPr lang="en-ID" dirty="0" err="1"/>
              <a:t>kegiatan</a:t>
            </a:r>
            <a:r>
              <a:rPr lang="en-ID" dirty="0"/>
              <a:t> UKM </a:t>
            </a:r>
            <a:r>
              <a:rPr lang="en-ID" dirty="0" err="1"/>
              <a:t>akan</a:t>
            </a:r>
            <a:r>
              <a:rPr lang="en-ID" dirty="0"/>
              <a:t> </a:t>
            </a:r>
            <a:r>
              <a:rPr lang="en-ID" dirty="0" err="1"/>
              <a:t>melibatkan</a:t>
            </a:r>
            <a:r>
              <a:rPr lang="en-ID" dirty="0"/>
              <a:t> </a:t>
            </a:r>
            <a:r>
              <a:rPr lang="en-ID" dirty="0" err="1"/>
              <a:t>Dinas</a:t>
            </a:r>
            <a:r>
              <a:rPr lang="en-ID" dirty="0"/>
              <a:t> PUPR </a:t>
            </a:r>
            <a:r>
              <a:rPr lang="en-ID" dirty="0" err="1"/>
              <a:t>Kabupaten</a:t>
            </a:r>
            <a:r>
              <a:rPr lang="en-ID" dirty="0"/>
              <a:t> Kampar.</a:t>
            </a:r>
            <a:endParaRPr lang="en-US" dirty="0"/>
          </a:p>
        </p:txBody>
      </p:sp>
    </p:spTree>
    <p:extLst>
      <p:ext uri="{BB962C8B-B14F-4D97-AF65-F5344CB8AC3E}">
        <p14:creationId xmlns:p14="http://schemas.microsoft.com/office/powerpoint/2010/main" val="3578163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E:\Data A2N\ATIRO LUKI 2019\KAMPAR 2019\4 Presentasi Kampar Expo 2019\PROPOSAL KAMPAR EXPO 2019_Background_Page_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9" y="0"/>
            <a:ext cx="10698163" cy="75644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70236" y="1298451"/>
            <a:ext cx="7774036" cy="800219"/>
          </a:xfrm>
          <a:prstGeom prst="rect">
            <a:avLst/>
          </a:prstGeom>
          <a:noFill/>
        </p:spPr>
        <p:txBody>
          <a:bodyPr wrap="square" rtlCol="0">
            <a:spAutoFit/>
          </a:bodyPr>
          <a:lstStyle/>
          <a:p>
            <a:r>
              <a:rPr lang="id-ID" sz="4600" dirty="0">
                <a:solidFill>
                  <a:schemeClr val="bg1"/>
                </a:solidFill>
                <a:latin typeface="Impact" pitchFamily="34" charset="0"/>
              </a:rPr>
              <a:t>PAKET RIAU Rp. 125.000.000,-</a:t>
            </a:r>
          </a:p>
        </p:txBody>
      </p:sp>
      <p:sp>
        <p:nvSpPr>
          <p:cNvPr id="5" name="TextBox 4"/>
          <p:cNvSpPr txBox="1"/>
          <p:nvPr/>
        </p:nvSpPr>
        <p:spPr>
          <a:xfrm>
            <a:off x="2272642" y="339070"/>
            <a:ext cx="6120680" cy="861774"/>
          </a:xfrm>
          <a:prstGeom prst="rect">
            <a:avLst/>
          </a:prstGeom>
          <a:noFill/>
          <a:effectLst>
            <a:glow rad="101600">
              <a:schemeClr val="accent3">
                <a:satMod val="175000"/>
                <a:alpha val="40000"/>
              </a:schemeClr>
            </a:glow>
            <a:outerShdw blurRad="50800" dist="38100" dir="8100000" algn="tr" rotWithShape="0">
              <a:prstClr val="black">
                <a:alpha val="40000"/>
              </a:prstClr>
            </a:outerShdw>
          </a:effectLst>
        </p:spPr>
        <p:txBody>
          <a:bodyPr wrap="square" rtlCol="0">
            <a:spAutoFit/>
          </a:bodyPr>
          <a:lstStyle/>
          <a:p>
            <a:pPr algn="ctr"/>
            <a:r>
              <a:rPr lang="id-ID" sz="5000" dirty="0" smtClean="0">
                <a:solidFill>
                  <a:schemeClr val="bg1"/>
                </a:solidFill>
                <a:latin typeface="Aharoni" pitchFamily="2" charset="-79"/>
                <a:cs typeface="Aharoni" pitchFamily="2" charset="-79"/>
              </a:rPr>
              <a:t>PAKET SPONSOR</a:t>
            </a:r>
            <a:endParaRPr lang="id-ID" sz="5000" dirty="0">
              <a:solidFill>
                <a:schemeClr val="bg1"/>
              </a:solidFill>
              <a:latin typeface="Aharoni" pitchFamily="2" charset="-79"/>
              <a:cs typeface="Aharoni" pitchFamily="2" charset="-79"/>
            </a:endParaRPr>
          </a:p>
        </p:txBody>
      </p:sp>
      <p:sp>
        <p:nvSpPr>
          <p:cNvPr id="8" name="TextBox 7"/>
          <p:cNvSpPr txBox="1"/>
          <p:nvPr/>
        </p:nvSpPr>
        <p:spPr>
          <a:xfrm>
            <a:off x="1245072" y="2321307"/>
            <a:ext cx="7774036" cy="523220"/>
          </a:xfrm>
          <a:prstGeom prst="rect">
            <a:avLst/>
          </a:prstGeom>
          <a:noFill/>
        </p:spPr>
        <p:txBody>
          <a:bodyPr wrap="square" rtlCol="0">
            <a:spAutoFit/>
          </a:bodyPr>
          <a:lstStyle/>
          <a:p>
            <a:r>
              <a:rPr lang="id-ID" sz="2800" u="sng" dirty="0">
                <a:latin typeface="Swis721 Blk BT" pitchFamily="34" charset="0"/>
              </a:rPr>
              <a:t>Kompensasi Yang Didapat Peserta :</a:t>
            </a:r>
          </a:p>
        </p:txBody>
      </p:sp>
      <p:sp>
        <p:nvSpPr>
          <p:cNvPr id="9" name="TextBox 8"/>
          <p:cNvSpPr txBox="1"/>
          <p:nvPr/>
        </p:nvSpPr>
        <p:spPr>
          <a:xfrm>
            <a:off x="1245072" y="2844527"/>
            <a:ext cx="7774036" cy="3631763"/>
          </a:xfrm>
          <a:prstGeom prst="rect">
            <a:avLst/>
          </a:prstGeom>
          <a:noFill/>
        </p:spPr>
        <p:txBody>
          <a:bodyPr wrap="square" rtlCol="0">
            <a:spAutoFit/>
          </a:bodyPr>
          <a:lstStyle/>
          <a:p>
            <a:pPr marL="342900" indent="-342900">
              <a:buFont typeface="Arial" pitchFamily="34" charset="0"/>
              <a:buChar char="•"/>
            </a:pPr>
            <a:r>
              <a:rPr lang="id-ID" sz="2300" b="1" dirty="0">
                <a:latin typeface="Franklin Gothic Book" pitchFamily="34" charset="0"/>
              </a:rPr>
              <a:t>Area Booth Uk. 3x3 m2 (1 Unit)</a:t>
            </a:r>
          </a:p>
          <a:p>
            <a:pPr marL="342900" indent="-342900">
              <a:buFont typeface="Arial" pitchFamily="34" charset="0"/>
              <a:buChar char="•"/>
            </a:pPr>
            <a:r>
              <a:rPr lang="id-ID" sz="2300" b="1" dirty="0">
                <a:latin typeface="Franklin Gothic Book" pitchFamily="34" charset="0"/>
              </a:rPr>
              <a:t>Balon Udara (1 Unit)</a:t>
            </a:r>
          </a:p>
          <a:p>
            <a:pPr marL="342900" indent="-342900">
              <a:buFont typeface="Arial" pitchFamily="34" charset="0"/>
              <a:buChar char="•"/>
            </a:pPr>
            <a:r>
              <a:rPr lang="id-ID" sz="2300" b="1" dirty="0">
                <a:latin typeface="Franklin Gothic Book" pitchFamily="34" charset="0"/>
              </a:rPr>
              <a:t>Umbul-umbul (10 Pcs)</a:t>
            </a:r>
          </a:p>
          <a:p>
            <a:pPr marL="342900" indent="-342900">
              <a:buFont typeface="Arial" pitchFamily="34" charset="0"/>
              <a:buChar char="•"/>
            </a:pPr>
            <a:r>
              <a:rPr lang="id-ID" sz="2300" b="1" dirty="0">
                <a:latin typeface="Franklin Gothic Book" pitchFamily="34" charset="0"/>
              </a:rPr>
              <a:t>Spanduk (5 Pcs)</a:t>
            </a:r>
          </a:p>
          <a:p>
            <a:pPr marL="342900" indent="-342900">
              <a:buFont typeface="Arial" pitchFamily="34" charset="0"/>
              <a:buChar char="•"/>
            </a:pPr>
            <a:r>
              <a:rPr lang="id-ID" sz="2300" b="1" dirty="0">
                <a:latin typeface="Franklin Gothic Book" pitchFamily="34" charset="0"/>
              </a:rPr>
              <a:t>Logo Bersama pada Giant Banner ( 1 Space )</a:t>
            </a:r>
          </a:p>
          <a:p>
            <a:pPr marL="342900" indent="-342900">
              <a:buFont typeface="Arial" pitchFamily="34" charset="0"/>
              <a:buChar char="•"/>
            </a:pPr>
            <a:r>
              <a:rPr lang="id-ID" sz="2300" b="1" dirty="0">
                <a:latin typeface="Franklin Gothic Book" pitchFamily="34" charset="0"/>
              </a:rPr>
              <a:t>Logo Bersama pada Gapura (1 Space)</a:t>
            </a:r>
          </a:p>
          <a:p>
            <a:pPr marL="342900" indent="-342900">
              <a:buFont typeface="Arial" pitchFamily="34" charset="0"/>
              <a:buChar char="•"/>
            </a:pPr>
            <a:r>
              <a:rPr lang="id-ID" sz="2300" b="1" dirty="0">
                <a:latin typeface="Franklin Gothic Book" pitchFamily="34" charset="0"/>
              </a:rPr>
              <a:t>Logo Bersama pada Backdrop Panggung (1 Space)</a:t>
            </a:r>
          </a:p>
          <a:p>
            <a:pPr marL="342900" indent="-342900">
              <a:buFont typeface="Arial" pitchFamily="34" charset="0"/>
              <a:buChar char="•"/>
            </a:pPr>
            <a:r>
              <a:rPr lang="id-ID" sz="2300" b="1" dirty="0">
                <a:latin typeface="Franklin Gothic Book" pitchFamily="34" charset="0"/>
              </a:rPr>
              <a:t>Iklan Full Colour pada Buku Panduan Acara</a:t>
            </a:r>
          </a:p>
          <a:p>
            <a:pPr marL="342900" indent="-342900">
              <a:buFont typeface="Arial" pitchFamily="34" charset="0"/>
              <a:buChar char="•"/>
            </a:pPr>
            <a:r>
              <a:rPr lang="id-ID" sz="2300" b="1" dirty="0">
                <a:latin typeface="Franklin Gothic Book" pitchFamily="34" charset="0"/>
              </a:rPr>
              <a:t>Logo Bersama pada T-Shirt (200 Pcs)</a:t>
            </a:r>
          </a:p>
          <a:p>
            <a:pPr marL="342900" indent="-342900">
              <a:buFont typeface="Arial" pitchFamily="34" charset="0"/>
              <a:buChar char="•"/>
            </a:pPr>
            <a:r>
              <a:rPr lang="id-ID" sz="2300" b="1" dirty="0">
                <a:latin typeface="Franklin Gothic Book" pitchFamily="34" charset="0"/>
              </a:rPr>
              <a:t>Logo Bersama pada Goodie Bag (2.000 Pcs)</a:t>
            </a:r>
          </a:p>
        </p:txBody>
      </p:sp>
      <p:sp>
        <p:nvSpPr>
          <p:cNvPr id="10" name="TextBox 9"/>
          <p:cNvSpPr txBox="1"/>
          <p:nvPr/>
        </p:nvSpPr>
        <p:spPr>
          <a:xfrm>
            <a:off x="4482604" y="6770982"/>
            <a:ext cx="5256584" cy="384721"/>
          </a:xfrm>
          <a:prstGeom prst="rect">
            <a:avLst/>
          </a:prstGeom>
          <a:noFill/>
        </p:spPr>
        <p:txBody>
          <a:bodyPr wrap="square" rtlCol="0">
            <a:spAutoFit/>
          </a:bodyPr>
          <a:lstStyle/>
          <a:p>
            <a:pPr algn="r"/>
            <a:r>
              <a:rPr lang="id-ID" sz="1900" dirty="0" smtClean="0">
                <a:solidFill>
                  <a:schemeClr val="bg1"/>
                </a:solidFill>
                <a:latin typeface="Arial" pitchFamily="34" charset="0"/>
                <a:cs typeface="Arial" pitchFamily="34" charset="0"/>
              </a:rPr>
              <a:t>*(</a:t>
            </a:r>
            <a:r>
              <a:rPr lang="id-ID" sz="1900" dirty="0">
                <a:solidFill>
                  <a:schemeClr val="bg1"/>
                </a:solidFill>
                <a:latin typeface="Arial" pitchFamily="34" charset="0"/>
                <a:cs typeface="Arial" pitchFamily="34" charset="0"/>
              </a:rPr>
              <a:t>Harga belum termasuk pajak)</a:t>
            </a:r>
          </a:p>
        </p:txBody>
      </p:sp>
    </p:spTree>
    <p:extLst>
      <p:ext uri="{BB962C8B-B14F-4D97-AF65-F5344CB8AC3E}">
        <p14:creationId xmlns:p14="http://schemas.microsoft.com/office/powerpoint/2010/main" val="34471656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Data A2N\ATIRO LUKI 2019\KAMPAR 2019\4 Presentasi Kampar Expo 2019\PROPOSAL KAMPAR EXPO 2019_Background_Page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
            <a:ext cx="10698163" cy="7561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70236" y="1483112"/>
            <a:ext cx="7774036" cy="800219"/>
          </a:xfrm>
          <a:prstGeom prst="rect">
            <a:avLst/>
          </a:prstGeom>
          <a:noFill/>
        </p:spPr>
        <p:txBody>
          <a:bodyPr wrap="square" rtlCol="0">
            <a:spAutoFit/>
          </a:bodyPr>
          <a:lstStyle/>
          <a:p>
            <a:r>
              <a:rPr lang="id-ID" sz="4600" dirty="0">
                <a:solidFill>
                  <a:schemeClr val="bg1"/>
                </a:solidFill>
                <a:latin typeface="Impact" pitchFamily="34" charset="0"/>
              </a:rPr>
              <a:t>PAKET KAMPAR  Rp. 75.000.000,-</a:t>
            </a:r>
          </a:p>
        </p:txBody>
      </p:sp>
      <p:sp>
        <p:nvSpPr>
          <p:cNvPr id="5" name="TextBox 4"/>
          <p:cNvSpPr txBox="1"/>
          <p:nvPr/>
        </p:nvSpPr>
        <p:spPr>
          <a:xfrm>
            <a:off x="1245072" y="2844527"/>
            <a:ext cx="7774036" cy="523220"/>
          </a:xfrm>
          <a:prstGeom prst="rect">
            <a:avLst/>
          </a:prstGeom>
          <a:noFill/>
        </p:spPr>
        <p:txBody>
          <a:bodyPr wrap="square" rtlCol="0">
            <a:spAutoFit/>
          </a:bodyPr>
          <a:lstStyle/>
          <a:p>
            <a:r>
              <a:rPr lang="id-ID" sz="2800" u="sng" dirty="0">
                <a:latin typeface="Swis721 Blk BT" pitchFamily="34" charset="0"/>
              </a:rPr>
              <a:t>Kompensasi Yang Didapat Peserta :</a:t>
            </a:r>
          </a:p>
        </p:txBody>
      </p:sp>
      <p:sp>
        <p:nvSpPr>
          <p:cNvPr id="6" name="TextBox 5"/>
          <p:cNvSpPr txBox="1"/>
          <p:nvPr/>
        </p:nvSpPr>
        <p:spPr>
          <a:xfrm>
            <a:off x="1245072" y="3436848"/>
            <a:ext cx="7774036" cy="2215991"/>
          </a:xfrm>
          <a:prstGeom prst="rect">
            <a:avLst/>
          </a:prstGeom>
          <a:noFill/>
        </p:spPr>
        <p:txBody>
          <a:bodyPr wrap="square" rtlCol="0">
            <a:spAutoFit/>
          </a:bodyPr>
          <a:lstStyle/>
          <a:p>
            <a:pPr marL="342900" indent="-342900">
              <a:buFont typeface="Arial" pitchFamily="34" charset="0"/>
              <a:buChar char="•"/>
            </a:pPr>
            <a:r>
              <a:rPr lang="id-ID" sz="2300" b="1" dirty="0">
                <a:latin typeface="Franklin Gothic Book" pitchFamily="34" charset="0"/>
              </a:rPr>
              <a:t>Area Booth Uk. 3x3 m2 (1 Unit)</a:t>
            </a:r>
          </a:p>
          <a:p>
            <a:pPr marL="342900" indent="-342900">
              <a:buFont typeface="Arial" pitchFamily="34" charset="0"/>
              <a:buChar char="•"/>
            </a:pPr>
            <a:r>
              <a:rPr lang="id-ID" sz="2300" b="1" dirty="0">
                <a:latin typeface="Franklin Gothic Book" pitchFamily="34" charset="0"/>
              </a:rPr>
              <a:t>Umbul-umbul (10 Pcs)</a:t>
            </a:r>
          </a:p>
          <a:p>
            <a:pPr marL="342900" indent="-342900">
              <a:buFont typeface="Arial" pitchFamily="34" charset="0"/>
              <a:buChar char="•"/>
            </a:pPr>
            <a:r>
              <a:rPr lang="id-ID" sz="2300" b="1" dirty="0">
                <a:latin typeface="Franklin Gothic Book" pitchFamily="34" charset="0"/>
              </a:rPr>
              <a:t>Spanduk (5 Pcs)</a:t>
            </a:r>
          </a:p>
          <a:p>
            <a:pPr marL="342900" indent="-342900">
              <a:buFont typeface="Arial" pitchFamily="34" charset="0"/>
              <a:buChar char="•"/>
            </a:pPr>
            <a:r>
              <a:rPr lang="id-ID" sz="2300" b="1" dirty="0">
                <a:latin typeface="Franklin Gothic Book" pitchFamily="34" charset="0"/>
              </a:rPr>
              <a:t>Logo Bersama pada Gapura (1 Space)</a:t>
            </a:r>
          </a:p>
          <a:p>
            <a:pPr marL="342900" indent="-342900">
              <a:buFont typeface="Arial" pitchFamily="34" charset="0"/>
              <a:buChar char="•"/>
            </a:pPr>
            <a:r>
              <a:rPr lang="id-ID" sz="2300" b="1" dirty="0">
                <a:latin typeface="Franklin Gothic Book" pitchFamily="34" charset="0"/>
              </a:rPr>
              <a:t>Logo Bersama pada Backdrop Panggung (1 Space)</a:t>
            </a:r>
          </a:p>
          <a:p>
            <a:pPr marL="342900" indent="-342900">
              <a:buFont typeface="Arial" pitchFamily="34" charset="0"/>
              <a:buChar char="•"/>
            </a:pPr>
            <a:r>
              <a:rPr lang="id-ID" sz="2300" b="1" dirty="0">
                <a:latin typeface="Franklin Gothic Book" pitchFamily="34" charset="0"/>
              </a:rPr>
              <a:t>Logo Bersama pada T-Shirt (200 Pcs)</a:t>
            </a:r>
          </a:p>
        </p:txBody>
      </p:sp>
      <p:sp>
        <p:nvSpPr>
          <p:cNvPr id="7" name="TextBox 6"/>
          <p:cNvSpPr txBox="1"/>
          <p:nvPr/>
        </p:nvSpPr>
        <p:spPr>
          <a:xfrm>
            <a:off x="4482604" y="6708278"/>
            <a:ext cx="5256584" cy="384721"/>
          </a:xfrm>
          <a:prstGeom prst="rect">
            <a:avLst/>
          </a:prstGeom>
          <a:noFill/>
        </p:spPr>
        <p:txBody>
          <a:bodyPr wrap="square" rtlCol="0">
            <a:spAutoFit/>
          </a:bodyPr>
          <a:lstStyle/>
          <a:p>
            <a:pPr algn="r"/>
            <a:r>
              <a:rPr lang="id-ID" sz="1900" dirty="0" smtClean="0">
                <a:solidFill>
                  <a:schemeClr val="bg1"/>
                </a:solidFill>
                <a:latin typeface="Arial" pitchFamily="34" charset="0"/>
                <a:cs typeface="Arial" pitchFamily="34" charset="0"/>
              </a:rPr>
              <a:t>*(</a:t>
            </a:r>
            <a:r>
              <a:rPr lang="id-ID" sz="1900" dirty="0">
                <a:solidFill>
                  <a:schemeClr val="bg1"/>
                </a:solidFill>
                <a:latin typeface="Arial" pitchFamily="34" charset="0"/>
                <a:cs typeface="Arial" pitchFamily="34" charset="0"/>
              </a:rPr>
              <a:t>Harga belum termasuk pajak)</a:t>
            </a:r>
          </a:p>
        </p:txBody>
      </p:sp>
    </p:spTree>
    <p:extLst>
      <p:ext uri="{BB962C8B-B14F-4D97-AF65-F5344CB8AC3E}">
        <p14:creationId xmlns:p14="http://schemas.microsoft.com/office/powerpoint/2010/main" val="5553832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E:\Data A2N\ATIRO LUKI 2019\KAMPAR 2019\4 Presentasi Kampar Expo 2019\PROPOSAL KAMPAR EXPO 2019_Background_Page_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4" y="-3175"/>
            <a:ext cx="10698163" cy="75644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98228" y="1483112"/>
            <a:ext cx="9361040" cy="800219"/>
          </a:xfrm>
          <a:prstGeom prst="rect">
            <a:avLst/>
          </a:prstGeom>
          <a:noFill/>
        </p:spPr>
        <p:txBody>
          <a:bodyPr wrap="square" rtlCol="0">
            <a:spAutoFit/>
          </a:bodyPr>
          <a:lstStyle/>
          <a:p>
            <a:r>
              <a:rPr lang="id-ID" sz="4600" dirty="0">
                <a:solidFill>
                  <a:schemeClr val="bg1"/>
                </a:solidFill>
                <a:latin typeface="Impact" pitchFamily="34" charset="0"/>
              </a:rPr>
              <a:t>PAKET BANGKINANG   Rp. 50.000.000,-</a:t>
            </a:r>
          </a:p>
        </p:txBody>
      </p:sp>
      <p:sp>
        <p:nvSpPr>
          <p:cNvPr id="5" name="TextBox 4"/>
          <p:cNvSpPr txBox="1"/>
          <p:nvPr/>
        </p:nvSpPr>
        <p:spPr>
          <a:xfrm>
            <a:off x="1245072" y="2844527"/>
            <a:ext cx="7774036" cy="523220"/>
          </a:xfrm>
          <a:prstGeom prst="rect">
            <a:avLst/>
          </a:prstGeom>
          <a:noFill/>
        </p:spPr>
        <p:txBody>
          <a:bodyPr wrap="square" rtlCol="0">
            <a:spAutoFit/>
          </a:bodyPr>
          <a:lstStyle/>
          <a:p>
            <a:r>
              <a:rPr lang="id-ID" sz="2800" u="sng" dirty="0">
                <a:latin typeface="Swis721 Blk BT" pitchFamily="34" charset="0"/>
              </a:rPr>
              <a:t>Kompensasi Yang Didapat Peserta :</a:t>
            </a:r>
          </a:p>
        </p:txBody>
      </p:sp>
      <p:sp>
        <p:nvSpPr>
          <p:cNvPr id="6" name="TextBox 5"/>
          <p:cNvSpPr txBox="1"/>
          <p:nvPr/>
        </p:nvSpPr>
        <p:spPr>
          <a:xfrm>
            <a:off x="1245072" y="3436848"/>
            <a:ext cx="7774036" cy="1862048"/>
          </a:xfrm>
          <a:prstGeom prst="rect">
            <a:avLst/>
          </a:prstGeom>
          <a:noFill/>
        </p:spPr>
        <p:txBody>
          <a:bodyPr wrap="square" rtlCol="0">
            <a:spAutoFit/>
          </a:bodyPr>
          <a:lstStyle/>
          <a:p>
            <a:pPr marL="342900" indent="-342900">
              <a:buFont typeface="Arial" pitchFamily="34" charset="0"/>
              <a:buChar char="•"/>
            </a:pPr>
            <a:r>
              <a:rPr lang="id-ID" sz="2300" b="1" dirty="0">
                <a:latin typeface="Franklin Gothic Book" pitchFamily="34" charset="0"/>
              </a:rPr>
              <a:t>Area Booth Uk. 3x3 m2 (1 Unit)</a:t>
            </a:r>
          </a:p>
          <a:p>
            <a:pPr marL="342900" indent="-342900">
              <a:buFont typeface="Arial" pitchFamily="34" charset="0"/>
              <a:buChar char="•"/>
            </a:pPr>
            <a:r>
              <a:rPr lang="id-ID" sz="2300" b="1" dirty="0">
                <a:latin typeface="Franklin Gothic Book" pitchFamily="34" charset="0"/>
              </a:rPr>
              <a:t>Umbul-umbul (5 Pcs)</a:t>
            </a:r>
          </a:p>
          <a:p>
            <a:pPr marL="342900" indent="-342900">
              <a:buFont typeface="Arial" pitchFamily="34" charset="0"/>
              <a:buChar char="•"/>
            </a:pPr>
            <a:r>
              <a:rPr lang="id-ID" sz="2300" b="1" dirty="0">
                <a:latin typeface="Franklin Gothic Book" pitchFamily="34" charset="0"/>
              </a:rPr>
              <a:t>Spanduk (5 Pcs)</a:t>
            </a:r>
          </a:p>
          <a:p>
            <a:pPr marL="342900" indent="-342900">
              <a:buFont typeface="Arial" pitchFamily="34" charset="0"/>
              <a:buChar char="•"/>
            </a:pPr>
            <a:r>
              <a:rPr lang="id-ID" sz="2300" b="1" dirty="0">
                <a:latin typeface="Franklin Gothic Book" pitchFamily="34" charset="0"/>
              </a:rPr>
              <a:t>Logo Bersama pada Gapura (1 Space)</a:t>
            </a:r>
          </a:p>
          <a:p>
            <a:pPr marL="342900" indent="-342900">
              <a:buFont typeface="Arial" pitchFamily="34" charset="0"/>
              <a:buChar char="•"/>
            </a:pPr>
            <a:r>
              <a:rPr lang="id-ID" sz="2300" b="1" dirty="0">
                <a:latin typeface="Franklin Gothic Book" pitchFamily="34" charset="0"/>
              </a:rPr>
              <a:t>Logo Bersama pada T-Shirt (200 Pcs)</a:t>
            </a:r>
          </a:p>
        </p:txBody>
      </p:sp>
      <p:sp>
        <p:nvSpPr>
          <p:cNvPr id="7" name="TextBox 6"/>
          <p:cNvSpPr txBox="1"/>
          <p:nvPr/>
        </p:nvSpPr>
        <p:spPr>
          <a:xfrm>
            <a:off x="4482604" y="6660951"/>
            <a:ext cx="5256584" cy="384721"/>
          </a:xfrm>
          <a:prstGeom prst="rect">
            <a:avLst/>
          </a:prstGeom>
          <a:noFill/>
        </p:spPr>
        <p:txBody>
          <a:bodyPr wrap="square" rtlCol="0">
            <a:spAutoFit/>
          </a:bodyPr>
          <a:lstStyle/>
          <a:p>
            <a:pPr algn="r"/>
            <a:r>
              <a:rPr lang="id-ID" sz="1900" dirty="0" smtClean="0">
                <a:solidFill>
                  <a:schemeClr val="bg1"/>
                </a:solidFill>
                <a:latin typeface="Arial" pitchFamily="34" charset="0"/>
                <a:cs typeface="Arial" pitchFamily="34" charset="0"/>
              </a:rPr>
              <a:t>*(</a:t>
            </a:r>
            <a:r>
              <a:rPr lang="id-ID" sz="1900" dirty="0">
                <a:solidFill>
                  <a:schemeClr val="bg1"/>
                </a:solidFill>
                <a:latin typeface="Arial" pitchFamily="34" charset="0"/>
                <a:cs typeface="Arial" pitchFamily="34" charset="0"/>
              </a:rPr>
              <a:t>Harga belum termasuk pajak)</a:t>
            </a:r>
          </a:p>
        </p:txBody>
      </p:sp>
    </p:spTree>
    <p:extLst>
      <p:ext uri="{BB962C8B-B14F-4D97-AF65-F5344CB8AC3E}">
        <p14:creationId xmlns:p14="http://schemas.microsoft.com/office/powerpoint/2010/main" val="3146479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E:\Data A2N\ATIRO LUKI 2019\KAMPAR 2019\4 Presentasi Kampar Expo 2019\PROPOSAL KAMPAR EXPO 2019_Background_Page_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4490" y="1044327"/>
            <a:ext cx="8856984" cy="2092624"/>
          </a:xfrm>
          <a:prstGeom prst="rect">
            <a:avLst/>
          </a:prstGeom>
          <a:noFill/>
        </p:spPr>
        <p:txBody>
          <a:bodyPr wrap="square" rtlCol="0">
            <a:spAutoFit/>
          </a:bodyPr>
          <a:lstStyle/>
          <a:p>
            <a:pPr marL="514350" indent="-514350">
              <a:lnSpc>
                <a:spcPct val="150000"/>
              </a:lnSpc>
              <a:buAutoNum type="arabicPeriod"/>
            </a:pPr>
            <a:r>
              <a:rPr lang="id-ID" sz="3000" dirty="0" smtClean="0">
                <a:latin typeface="Cooper Std Black" pitchFamily="18" charset="0"/>
              </a:rPr>
              <a:t>Stand Roder 3x3		Rp. 17.500.000,-</a:t>
            </a:r>
          </a:p>
          <a:p>
            <a:pPr marL="514350" indent="-514350">
              <a:lnSpc>
                <a:spcPct val="150000"/>
              </a:lnSpc>
              <a:buFontTx/>
              <a:buAutoNum type="arabicPeriod"/>
            </a:pPr>
            <a:r>
              <a:rPr lang="id-ID" sz="3000" dirty="0" smtClean="0">
                <a:latin typeface="Cooper Std Black" pitchFamily="18" charset="0"/>
              </a:rPr>
              <a:t>Stand Kerucut 5x5</a:t>
            </a:r>
            <a:r>
              <a:rPr lang="id-ID" sz="3000" dirty="0">
                <a:latin typeface="Cooper Std Black" pitchFamily="18" charset="0"/>
              </a:rPr>
              <a:t>	</a:t>
            </a:r>
            <a:r>
              <a:rPr lang="id-ID" sz="3000" dirty="0" smtClean="0">
                <a:latin typeface="Cooper Std Black" pitchFamily="18" charset="0"/>
              </a:rPr>
              <a:t>Rp</a:t>
            </a:r>
            <a:r>
              <a:rPr lang="id-ID" sz="3000" dirty="0">
                <a:latin typeface="Cooper Std Black" pitchFamily="18" charset="0"/>
              </a:rPr>
              <a:t>. </a:t>
            </a:r>
            <a:r>
              <a:rPr lang="id-ID" sz="3000" dirty="0" smtClean="0">
                <a:latin typeface="Cooper Std Black" pitchFamily="18" charset="0"/>
              </a:rPr>
              <a:t>  6.000.000,-</a:t>
            </a:r>
          </a:p>
          <a:p>
            <a:pPr marL="514350" indent="-514350">
              <a:lnSpc>
                <a:spcPct val="150000"/>
              </a:lnSpc>
              <a:buFontTx/>
              <a:buAutoNum type="arabicPeriod"/>
            </a:pPr>
            <a:r>
              <a:rPr lang="id-ID" sz="3000" dirty="0" smtClean="0">
                <a:latin typeface="Cooper Std Black" pitchFamily="18" charset="0"/>
              </a:rPr>
              <a:t>Stand Kerucut </a:t>
            </a:r>
            <a:r>
              <a:rPr lang="id-ID" sz="3000" dirty="0">
                <a:latin typeface="Cooper Std Black" pitchFamily="18" charset="0"/>
              </a:rPr>
              <a:t>3x3	</a:t>
            </a:r>
            <a:r>
              <a:rPr lang="id-ID" sz="3000" dirty="0" smtClean="0">
                <a:latin typeface="Cooper Std Black" pitchFamily="18" charset="0"/>
              </a:rPr>
              <a:t>Rp</a:t>
            </a:r>
            <a:r>
              <a:rPr lang="id-ID" sz="3000" dirty="0">
                <a:latin typeface="Cooper Std Black" pitchFamily="18" charset="0"/>
              </a:rPr>
              <a:t>. </a:t>
            </a:r>
            <a:r>
              <a:rPr lang="id-ID" sz="3000" dirty="0" smtClean="0">
                <a:latin typeface="Cooper Std Black" pitchFamily="18" charset="0"/>
              </a:rPr>
              <a:t>  4.000.000,-</a:t>
            </a:r>
            <a:endParaRPr lang="id-ID" sz="3000" dirty="0">
              <a:latin typeface="Cooper Std Black" pitchFamily="18" charset="0"/>
            </a:endParaRPr>
          </a:p>
        </p:txBody>
      </p:sp>
      <p:sp>
        <p:nvSpPr>
          <p:cNvPr id="5" name="TextBox 4"/>
          <p:cNvSpPr txBox="1"/>
          <p:nvPr/>
        </p:nvSpPr>
        <p:spPr>
          <a:xfrm>
            <a:off x="2286360" y="339070"/>
            <a:ext cx="6120680" cy="861774"/>
          </a:xfrm>
          <a:prstGeom prst="rect">
            <a:avLst/>
          </a:prstGeom>
          <a:noFill/>
          <a:effectLst>
            <a:glow rad="101600">
              <a:schemeClr val="accent3">
                <a:satMod val="175000"/>
                <a:alpha val="40000"/>
              </a:schemeClr>
            </a:glow>
            <a:outerShdw blurRad="50800" dist="38100" dir="8100000" algn="tr" rotWithShape="0">
              <a:prstClr val="black">
                <a:alpha val="40000"/>
              </a:prstClr>
            </a:outerShdw>
          </a:effectLst>
        </p:spPr>
        <p:txBody>
          <a:bodyPr wrap="square" rtlCol="0">
            <a:spAutoFit/>
          </a:bodyPr>
          <a:lstStyle/>
          <a:p>
            <a:pPr algn="ctr"/>
            <a:r>
              <a:rPr lang="id-ID" sz="5000" dirty="0" smtClean="0">
                <a:solidFill>
                  <a:schemeClr val="bg1"/>
                </a:solidFill>
                <a:latin typeface="Aharoni" pitchFamily="2" charset="-79"/>
                <a:cs typeface="Aharoni" pitchFamily="2" charset="-79"/>
              </a:rPr>
              <a:t>HARGA STAND</a:t>
            </a:r>
            <a:endParaRPr lang="id-ID" sz="5000" dirty="0">
              <a:solidFill>
                <a:schemeClr val="bg1"/>
              </a:solidFill>
              <a:latin typeface="Aharoni" pitchFamily="2" charset="-79"/>
              <a:cs typeface="Aharoni" pitchFamily="2" charset="-79"/>
            </a:endParaRPr>
          </a:p>
        </p:txBody>
      </p:sp>
      <p:sp>
        <p:nvSpPr>
          <p:cNvPr id="6" name="TextBox 5"/>
          <p:cNvSpPr txBox="1"/>
          <p:nvPr/>
        </p:nvSpPr>
        <p:spPr>
          <a:xfrm>
            <a:off x="4266580" y="3296519"/>
            <a:ext cx="5256584" cy="384721"/>
          </a:xfrm>
          <a:prstGeom prst="rect">
            <a:avLst/>
          </a:prstGeom>
          <a:noFill/>
        </p:spPr>
        <p:txBody>
          <a:bodyPr wrap="square" rtlCol="0">
            <a:spAutoFit/>
          </a:bodyPr>
          <a:lstStyle/>
          <a:p>
            <a:pPr algn="r"/>
            <a:r>
              <a:rPr lang="id-ID" sz="1900" i="1" dirty="0" smtClean="0">
                <a:latin typeface="Arial" pitchFamily="34" charset="0"/>
                <a:cs typeface="Arial" pitchFamily="34" charset="0"/>
              </a:rPr>
              <a:t>*(</a:t>
            </a:r>
            <a:r>
              <a:rPr lang="id-ID" sz="1900" i="1" dirty="0">
                <a:latin typeface="Arial" pitchFamily="34" charset="0"/>
                <a:cs typeface="Arial" pitchFamily="34" charset="0"/>
              </a:rPr>
              <a:t>Harga belum termasuk pajak)</a:t>
            </a:r>
          </a:p>
        </p:txBody>
      </p:sp>
      <p:cxnSp>
        <p:nvCxnSpPr>
          <p:cNvPr id="10" name="Straight Connector 9"/>
          <p:cNvCxnSpPr/>
          <p:nvPr/>
        </p:nvCxnSpPr>
        <p:spPr>
          <a:xfrm>
            <a:off x="904490" y="1200844"/>
            <a:ext cx="8618674" cy="0"/>
          </a:xfrm>
          <a:prstGeom prst="line">
            <a:avLst/>
          </a:prstGeom>
          <a:ln w="508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04490" y="1836415"/>
            <a:ext cx="8618674" cy="0"/>
          </a:xfrm>
          <a:prstGeom prst="line">
            <a:avLst/>
          </a:prstGeom>
          <a:ln w="508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04490" y="2522587"/>
            <a:ext cx="8618674" cy="0"/>
          </a:xfrm>
          <a:prstGeom prst="line">
            <a:avLst/>
          </a:prstGeom>
          <a:ln w="5080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4490" y="3136951"/>
            <a:ext cx="8618674" cy="0"/>
          </a:xfrm>
          <a:prstGeom prst="line">
            <a:avLst/>
          </a:prstGeom>
          <a:ln w="508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2124" y="4140671"/>
            <a:ext cx="3887018" cy="3003386"/>
          </a:xfrm>
          <a:prstGeom prst="rect">
            <a:avLst/>
          </a:prstGeom>
          <a:noFill/>
        </p:spPr>
        <p:txBody>
          <a:bodyPr wrap="square" rtlCol="0">
            <a:spAutoFit/>
          </a:bodyPr>
          <a:lstStyle/>
          <a:p>
            <a:pPr marL="342900" indent="-342900">
              <a:spcBef>
                <a:spcPts val="500"/>
              </a:spcBef>
              <a:buFont typeface="Arial" pitchFamily="34" charset="0"/>
              <a:buChar char="•"/>
            </a:pPr>
            <a:r>
              <a:rPr lang="id-ID" sz="2000" b="1" dirty="0">
                <a:latin typeface="Franklin Gothic Book" pitchFamily="34" charset="0"/>
              </a:rPr>
              <a:t>Area Booth</a:t>
            </a:r>
          </a:p>
          <a:p>
            <a:pPr marL="342900" indent="-342900">
              <a:spcBef>
                <a:spcPts val="500"/>
              </a:spcBef>
              <a:buFont typeface="Arial" pitchFamily="34" charset="0"/>
              <a:buChar char="•"/>
            </a:pPr>
            <a:r>
              <a:rPr lang="id-ID" sz="2000" b="1" dirty="0">
                <a:latin typeface="Franklin Gothic Book" pitchFamily="34" charset="0"/>
              </a:rPr>
              <a:t>AC + Penerangan Sentral </a:t>
            </a:r>
          </a:p>
          <a:p>
            <a:pPr marL="342900" indent="-342900">
              <a:spcBef>
                <a:spcPts val="500"/>
              </a:spcBef>
              <a:buFont typeface="Arial" pitchFamily="34" charset="0"/>
              <a:buChar char="•"/>
            </a:pPr>
            <a:r>
              <a:rPr lang="id-ID" sz="2000" b="1" dirty="0">
                <a:latin typeface="Franklin Gothic Book" pitchFamily="34" charset="0"/>
              </a:rPr>
              <a:t>2 unit Lampu TL 40 Watt </a:t>
            </a:r>
          </a:p>
          <a:p>
            <a:pPr marL="342900" indent="-342900">
              <a:spcBef>
                <a:spcPts val="500"/>
              </a:spcBef>
              <a:buFont typeface="Arial" pitchFamily="34" charset="0"/>
              <a:buChar char="•"/>
            </a:pPr>
            <a:r>
              <a:rPr lang="id-ID" sz="2000" b="1" dirty="0">
                <a:latin typeface="Franklin Gothic Book" pitchFamily="34" charset="0"/>
              </a:rPr>
              <a:t>Pasokan Daya Listrik 2 Amp</a:t>
            </a:r>
          </a:p>
          <a:p>
            <a:pPr marL="342900" indent="-342900">
              <a:spcBef>
                <a:spcPts val="500"/>
              </a:spcBef>
              <a:buFont typeface="Arial" pitchFamily="34" charset="0"/>
              <a:buChar char="•"/>
            </a:pPr>
            <a:r>
              <a:rPr lang="id-ID" sz="2000" b="1" dirty="0">
                <a:latin typeface="Franklin Gothic Book" pitchFamily="34" charset="0"/>
              </a:rPr>
              <a:t>1 Unit Meja + 2 Unit Kursi</a:t>
            </a:r>
          </a:p>
          <a:p>
            <a:pPr marL="342900" indent="-342900">
              <a:spcBef>
                <a:spcPts val="500"/>
              </a:spcBef>
              <a:buFont typeface="Arial" pitchFamily="34" charset="0"/>
              <a:buChar char="•"/>
            </a:pPr>
            <a:r>
              <a:rPr lang="id-ID" sz="2000" b="1" dirty="0">
                <a:latin typeface="Franklin Gothic Book" pitchFamily="34" charset="0"/>
              </a:rPr>
              <a:t>Nama Stand/ Institusi</a:t>
            </a:r>
          </a:p>
          <a:p>
            <a:pPr marL="342900" indent="-342900">
              <a:spcBef>
                <a:spcPts val="500"/>
              </a:spcBef>
              <a:buFont typeface="Arial" pitchFamily="34" charset="0"/>
              <a:buChar char="•"/>
            </a:pPr>
            <a:r>
              <a:rPr lang="id-ID" sz="2000" b="1" dirty="0">
                <a:latin typeface="Franklin Gothic Book" pitchFamily="34" charset="0"/>
              </a:rPr>
              <a:t>2 Pcs T-Shirt Kegiatan</a:t>
            </a:r>
          </a:p>
          <a:p>
            <a:pPr marL="342900" indent="-342900">
              <a:spcBef>
                <a:spcPts val="500"/>
              </a:spcBef>
              <a:buFont typeface="Arial" pitchFamily="34" charset="0"/>
              <a:buChar char="•"/>
            </a:pPr>
            <a:r>
              <a:rPr lang="id-ID" sz="2000" b="1" dirty="0">
                <a:latin typeface="Franklin Gothic Book" pitchFamily="34" charset="0"/>
              </a:rPr>
              <a:t>2 Pcs ID Card Exhibition</a:t>
            </a:r>
          </a:p>
        </p:txBody>
      </p:sp>
      <p:sp>
        <p:nvSpPr>
          <p:cNvPr id="17" name="TextBox 16"/>
          <p:cNvSpPr txBox="1"/>
          <p:nvPr/>
        </p:nvSpPr>
        <p:spPr>
          <a:xfrm>
            <a:off x="4049142" y="4140671"/>
            <a:ext cx="3887018" cy="1515800"/>
          </a:xfrm>
          <a:prstGeom prst="rect">
            <a:avLst/>
          </a:prstGeom>
          <a:noFill/>
        </p:spPr>
        <p:txBody>
          <a:bodyPr wrap="square" rtlCol="0">
            <a:spAutoFit/>
          </a:bodyPr>
          <a:lstStyle/>
          <a:p>
            <a:pPr marL="342900" indent="-342900">
              <a:spcBef>
                <a:spcPts val="500"/>
              </a:spcBef>
              <a:buFont typeface="Arial" pitchFamily="34" charset="0"/>
              <a:buChar char="•"/>
            </a:pPr>
            <a:r>
              <a:rPr lang="id-ID" sz="2000" b="1" dirty="0">
                <a:latin typeface="Franklin Gothic Book" pitchFamily="34" charset="0"/>
              </a:rPr>
              <a:t>Area Booth </a:t>
            </a:r>
          </a:p>
          <a:p>
            <a:pPr marL="342900" indent="-342900">
              <a:spcBef>
                <a:spcPts val="500"/>
              </a:spcBef>
              <a:buFont typeface="Arial" pitchFamily="34" charset="0"/>
              <a:buChar char="•"/>
            </a:pPr>
            <a:r>
              <a:rPr lang="id-ID" sz="2000" b="1" dirty="0">
                <a:latin typeface="Franklin Gothic Book" pitchFamily="34" charset="0"/>
              </a:rPr>
              <a:t>1 unit Lampu TL 40 Watt </a:t>
            </a:r>
          </a:p>
          <a:p>
            <a:pPr marL="342900" indent="-342900">
              <a:spcBef>
                <a:spcPts val="500"/>
              </a:spcBef>
              <a:buFont typeface="Arial" pitchFamily="34" charset="0"/>
              <a:buChar char="•"/>
            </a:pPr>
            <a:r>
              <a:rPr lang="id-ID" sz="2000" b="1" dirty="0">
                <a:latin typeface="Franklin Gothic Book" pitchFamily="34" charset="0"/>
              </a:rPr>
              <a:t>Pasokan Daya Listrik 2 Amp</a:t>
            </a:r>
          </a:p>
          <a:p>
            <a:pPr marL="342900" indent="-342900">
              <a:spcBef>
                <a:spcPts val="500"/>
              </a:spcBef>
              <a:buFont typeface="Arial" pitchFamily="34" charset="0"/>
              <a:buChar char="•"/>
            </a:pPr>
            <a:r>
              <a:rPr lang="id-ID" sz="2000" b="1" dirty="0">
                <a:latin typeface="Franklin Gothic Book" pitchFamily="34" charset="0"/>
              </a:rPr>
              <a:t>2 Pcs ID Card Exhibition</a:t>
            </a:r>
          </a:p>
        </p:txBody>
      </p:sp>
    </p:spTree>
    <p:extLst>
      <p:ext uri="{BB962C8B-B14F-4D97-AF65-F5344CB8AC3E}">
        <p14:creationId xmlns:p14="http://schemas.microsoft.com/office/powerpoint/2010/main" val="24261659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Data A2N\ATIRO LUKI 2019\KAMPAR 2019\4 Presentasi Kampar Expo 2019\PROPOSAL KAMPAR EXPO 2019_Background_Page_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42"/>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360" y="1082427"/>
            <a:ext cx="6120680" cy="861774"/>
          </a:xfrm>
          <a:prstGeom prst="rect">
            <a:avLst/>
          </a:prstGeom>
          <a:noFill/>
          <a:effectLst>
            <a:glow rad="101600">
              <a:schemeClr val="accent3">
                <a:satMod val="175000"/>
                <a:alpha val="40000"/>
              </a:schemeClr>
            </a:glow>
            <a:outerShdw blurRad="50800" dist="38100" dir="8100000" algn="tr" rotWithShape="0">
              <a:prstClr val="black">
                <a:alpha val="40000"/>
              </a:prstClr>
            </a:outerShdw>
          </a:effectLst>
        </p:spPr>
        <p:txBody>
          <a:bodyPr wrap="square" rtlCol="0">
            <a:spAutoFit/>
          </a:bodyPr>
          <a:lstStyle/>
          <a:p>
            <a:pPr algn="ctr"/>
            <a:r>
              <a:rPr lang="id-ID" sz="5000" dirty="0" smtClean="0">
                <a:latin typeface="Impact" pitchFamily="34" charset="0"/>
                <a:cs typeface="Aharoni" pitchFamily="2" charset="-79"/>
              </a:rPr>
              <a:t>SPONSOR REGULER</a:t>
            </a:r>
            <a:endParaRPr lang="id-ID" sz="5000" dirty="0">
              <a:latin typeface="Impact" pitchFamily="34" charset="0"/>
              <a:cs typeface="Aharoni" pitchFamily="2" charset="-79"/>
            </a:endParaRPr>
          </a:p>
        </p:txBody>
      </p:sp>
      <p:sp>
        <p:nvSpPr>
          <p:cNvPr id="5" name="TextBox 4"/>
          <p:cNvSpPr txBox="1"/>
          <p:nvPr/>
        </p:nvSpPr>
        <p:spPr>
          <a:xfrm>
            <a:off x="738188" y="2412479"/>
            <a:ext cx="6480720" cy="3375283"/>
          </a:xfrm>
          <a:prstGeom prst="rect">
            <a:avLst/>
          </a:prstGeom>
          <a:noFill/>
        </p:spPr>
        <p:txBody>
          <a:bodyPr wrap="square" rtlCol="0">
            <a:spAutoFit/>
          </a:bodyPr>
          <a:lstStyle/>
          <a:p>
            <a:pPr marL="342900" indent="-342900">
              <a:spcBef>
                <a:spcPts val="500"/>
              </a:spcBef>
              <a:buFont typeface="Arial" pitchFamily="34" charset="0"/>
              <a:buChar char="•"/>
            </a:pPr>
            <a:r>
              <a:rPr lang="id-ID" sz="2000" b="1" dirty="0">
                <a:solidFill>
                  <a:schemeClr val="bg1"/>
                </a:solidFill>
                <a:latin typeface="Square721 BT" pitchFamily="34" charset="0"/>
              </a:rPr>
              <a:t>Balon Udara (1 Unit)</a:t>
            </a:r>
          </a:p>
          <a:p>
            <a:pPr marL="342900" indent="-342900">
              <a:spcBef>
                <a:spcPts val="500"/>
              </a:spcBef>
              <a:buFont typeface="Arial" pitchFamily="34" charset="0"/>
              <a:buChar char="•"/>
            </a:pPr>
            <a:r>
              <a:rPr lang="id-ID" sz="2000" b="1" dirty="0">
                <a:solidFill>
                  <a:schemeClr val="bg1"/>
                </a:solidFill>
                <a:latin typeface="Square721 BT" pitchFamily="34" charset="0"/>
              </a:rPr>
              <a:t>Umbul-umbul (10 Pcs)</a:t>
            </a:r>
          </a:p>
          <a:p>
            <a:pPr marL="342900" indent="-342900">
              <a:spcBef>
                <a:spcPts val="500"/>
              </a:spcBef>
              <a:buFont typeface="Arial" pitchFamily="34" charset="0"/>
              <a:buChar char="•"/>
            </a:pPr>
            <a:r>
              <a:rPr lang="id-ID" sz="2000" b="1" dirty="0">
                <a:solidFill>
                  <a:schemeClr val="bg1"/>
                </a:solidFill>
                <a:latin typeface="Square721 BT" pitchFamily="34" charset="0"/>
              </a:rPr>
              <a:t>Spanduk (5 Pcs)</a:t>
            </a:r>
          </a:p>
          <a:p>
            <a:pPr marL="342900" indent="-342900">
              <a:spcBef>
                <a:spcPts val="500"/>
              </a:spcBef>
              <a:buFont typeface="Arial" pitchFamily="34" charset="0"/>
              <a:buChar char="•"/>
            </a:pPr>
            <a:r>
              <a:rPr lang="id-ID" sz="2000" b="1" dirty="0">
                <a:solidFill>
                  <a:schemeClr val="bg1"/>
                </a:solidFill>
                <a:latin typeface="Square721 BT" pitchFamily="34" charset="0"/>
              </a:rPr>
              <a:t>Logo Bersama pada Giant Banner ( 1 Space )</a:t>
            </a:r>
          </a:p>
          <a:p>
            <a:pPr marL="342900" indent="-342900">
              <a:spcBef>
                <a:spcPts val="500"/>
              </a:spcBef>
              <a:buFont typeface="Arial" pitchFamily="34" charset="0"/>
              <a:buChar char="•"/>
            </a:pPr>
            <a:r>
              <a:rPr lang="id-ID" sz="2000" b="1" dirty="0">
                <a:solidFill>
                  <a:schemeClr val="bg1"/>
                </a:solidFill>
                <a:latin typeface="Square721 BT" pitchFamily="34" charset="0"/>
              </a:rPr>
              <a:t>Logo Bersama pada Gapura (1 Space)</a:t>
            </a:r>
          </a:p>
          <a:p>
            <a:pPr marL="342900" indent="-342900">
              <a:spcBef>
                <a:spcPts val="500"/>
              </a:spcBef>
              <a:buFont typeface="Arial" pitchFamily="34" charset="0"/>
              <a:buChar char="•"/>
            </a:pPr>
            <a:r>
              <a:rPr lang="id-ID" sz="2000" b="1" dirty="0">
                <a:solidFill>
                  <a:schemeClr val="bg1"/>
                </a:solidFill>
                <a:latin typeface="Square721 BT" pitchFamily="34" charset="0"/>
              </a:rPr>
              <a:t>Logo Bersama pada Backdrop Panggung</a:t>
            </a:r>
          </a:p>
          <a:p>
            <a:pPr marL="342900" indent="-342900">
              <a:spcBef>
                <a:spcPts val="500"/>
              </a:spcBef>
              <a:buFont typeface="Arial" pitchFamily="34" charset="0"/>
              <a:buChar char="•"/>
            </a:pPr>
            <a:r>
              <a:rPr lang="id-ID" sz="2000" b="1" dirty="0">
                <a:solidFill>
                  <a:schemeClr val="bg1"/>
                </a:solidFill>
                <a:latin typeface="Square721 BT" pitchFamily="34" charset="0"/>
              </a:rPr>
              <a:t>Iklan Full Colour pada Buku Panduan Acara</a:t>
            </a:r>
          </a:p>
          <a:p>
            <a:pPr marL="342900" indent="-342900">
              <a:spcBef>
                <a:spcPts val="500"/>
              </a:spcBef>
              <a:buFont typeface="Arial" pitchFamily="34" charset="0"/>
              <a:buChar char="•"/>
            </a:pPr>
            <a:r>
              <a:rPr lang="id-ID" sz="2000" b="1" dirty="0">
                <a:solidFill>
                  <a:schemeClr val="bg1"/>
                </a:solidFill>
                <a:latin typeface="Square721 BT" pitchFamily="34" charset="0"/>
              </a:rPr>
              <a:t>Logo Bersama pada T-Shirt (200 Pcs)</a:t>
            </a:r>
          </a:p>
          <a:p>
            <a:pPr marL="342900" indent="-342900">
              <a:spcBef>
                <a:spcPts val="500"/>
              </a:spcBef>
              <a:buFont typeface="Arial" pitchFamily="34" charset="0"/>
              <a:buChar char="•"/>
            </a:pPr>
            <a:r>
              <a:rPr lang="id-ID" sz="2000" b="1" dirty="0">
                <a:solidFill>
                  <a:schemeClr val="bg1"/>
                </a:solidFill>
                <a:latin typeface="Square721 BT" pitchFamily="34" charset="0"/>
              </a:rPr>
              <a:t>Logo Bersama pada Goodie Bag (2.000 Pcs)</a:t>
            </a:r>
          </a:p>
        </p:txBody>
      </p:sp>
      <p:sp>
        <p:nvSpPr>
          <p:cNvPr id="6" name="TextBox 5"/>
          <p:cNvSpPr txBox="1"/>
          <p:nvPr/>
        </p:nvSpPr>
        <p:spPr>
          <a:xfrm>
            <a:off x="7434932" y="2412479"/>
            <a:ext cx="2880320" cy="3375283"/>
          </a:xfrm>
          <a:prstGeom prst="rect">
            <a:avLst/>
          </a:prstGeom>
          <a:noFill/>
        </p:spPr>
        <p:txBody>
          <a:bodyPr wrap="square" rtlCol="0">
            <a:spAutoFit/>
          </a:bodyPr>
          <a:lstStyle/>
          <a:p>
            <a:pPr>
              <a:spcBef>
                <a:spcPts val="500"/>
              </a:spcBef>
            </a:pPr>
            <a:r>
              <a:rPr lang="id-ID" sz="2000" b="1" dirty="0">
                <a:solidFill>
                  <a:schemeClr val="bg1"/>
                </a:solidFill>
                <a:latin typeface="Square721 BT" pitchFamily="34" charset="0"/>
              </a:rPr>
              <a:t>Rp. </a:t>
            </a:r>
            <a:r>
              <a:rPr lang="id-ID" sz="2000" b="1" dirty="0" smtClean="0">
                <a:solidFill>
                  <a:schemeClr val="bg1"/>
                </a:solidFill>
                <a:latin typeface="Square721 BT" pitchFamily="34" charset="0"/>
              </a:rPr>
              <a:t>35.500.000</a:t>
            </a:r>
            <a:r>
              <a:rPr lang="id-ID" sz="2000" b="1" dirty="0">
                <a:solidFill>
                  <a:schemeClr val="bg1"/>
                </a:solidFill>
                <a:latin typeface="Square721 BT" pitchFamily="34" charset="0"/>
              </a:rPr>
              <a:t>,-</a:t>
            </a:r>
          </a:p>
          <a:p>
            <a:pPr>
              <a:spcBef>
                <a:spcPts val="500"/>
              </a:spcBef>
            </a:pPr>
            <a:r>
              <a:rPr lang="id-ID" sz="2000" b="1" dirty="0" smtClean="0">
                <a:solidFill>
                  <a:schemeClr val="bg1"/>
                </a:solidFill>
                <a:latin typeface="Square721 BT" pitchFamily="34" charset="0"/>
              </a:rPr>
              <a:t>Rp. 10.000.000</a:t>
            </a:r>
            <a:r>
              <a:rPr lang="id-ID" sz="2000" b="1" dirty="0">
                <a:solidFill>
                  <a:schemeClr val="bg1"/>
                </a:solidFill>
                <a:latin typeface="Square721 BT" pitchFamily="34" charset="0"/>
              </a:rPr>
              <a:t>,-</a:t>
            </a:r>
          </a:p>
          <a:p>
            <a:pPr>
              <a:spcBef>
                <a:spcPts val="500"/>
              </a:spcBef>
            </a:pPr>
            <a:r>
              <a:rPr lang="id-ID" sz="2000" b="1" dirty="0">
                <a:solidFill>
                  <a:schemeClr val="bg1"/>
                </a:solidFill>
                <a:latin typeface="Square721 BT" pitchFamily="34" charset="0"/>
              </a:rPr>
              <a:t>Rp. </a:t>
            </a:r>
            <a:r>
              <a:rPr lang="id-ID" sz="2000" b="1" dirty="0" smtClean="0">
                <a:solidFill>
                  <a:schemeClr val="bg1"/>
                </a:solidFill>
                <a:latin typeface="Square721 BT" pitchFamily="34" charset="0"/>
              </a:rPr>
              <a:t>  7.500.000</a:t>
            </a:r>
            <a:r>
              <a:rPr lang="id-ID" sz="2000" b="1" dirty="0">
                <a:solidFill>
                  <a:schemeClr val="bg1"/>
                </a:solidFill>
                <a:latin typeface="Square721 BT" pitchFamily="34" charset="0"/>
              </a:rPr>
              <a:t>,-</a:t>
            </a:r>
          </a:p>
          <a:p>
            <a:pPr>
              <a:spcBef>
                <a:spcPts val="500"/>
              </a:spcBef>
            </a:pPr>
            <a:r>
              <a:rPr lang="id-ID" sz="2000" b="1" dirty="0">
                <a:solidFill>
                  <a:schemeClr val="bg1"/>
                </a:solidFill>
                <a:latin typeface="Square721 BT" pitchFamily="34" charset="0"/>
              </a:rPr>
              <a:t>Rp. </a:t>
            </a:r>
            <a:r>
              <a:rPr lang="id-ID" sz="2000" b="1" dirty="0" smtClean="0">
                <a:solidFill>
                  <a:schemeClr val="bg1"/>
                </a:solidFill>
                <a:latin typeface="Square721 BT" pitchFamily="34" charset="0"/>
              </a:rPr>
              <a:t>10.000.000</a:t>
            </a:r>
            <a:r>
              <a:rPr lang="id-ID" sz="2000" b="1" dirty="0">
                <a:solidFill>
                  <a:schemeClr val="bg1"/>
                </a:solidFill>
                <a:latin typeface="Square721 BT" pitchFamily="34" charset="0"/>
              </a:rPr>
              <a:t>,-</a:t>
            </a:r>
          </a:p>
          <a:p>
            <a:pPr>
              <a:spcBef>
                <a:spcPts val="500"/>
              </a:spcBef>
            </a:pPr>
            <a:r>
              <a:rPr lang="id-ID" sz="2000" b="1" dirty="0" smtClean="0">
                <a:solidFill>
                  <a:schemeClr val="bg1"/>
                </a:solidFill>
                <a:latin typeface="Square721 BT" pitchFamily="34" charset="0"/>
              </a:rPr>
              <a:t>Rp. 10.000.000</a:t>
            </a:r>
            <a:r>
              <a:rPr lang="id-ID" sz="2000" b="1" dirty="0">
                <a:solidFill>
                  <a:schemeClr val="bg1"/>
                </a:solidFill>
                <a:latin typeface="Square721 BT" pitchFamily="34" charset="0"/>
              </a:rPr>
              <a:t>,-</a:t>
            </a:r>
          </a:p>
          <a:p>
            <a:pPr>
              <a:spcBef>
                <a:spcPts val="500"/>
              </a:spcBef>
            </a:pPr>
            <a:r>
              <a:rPr lang="id-ID" sz="2000" b="1" dirty="0">
                <a:solidFill>
                  <a:schemeClr val="bg1"/>
                </a:solidFill>
                <a:latin typeface="Square721 BT" pitchFamily="34" charset="0"/>
              </a:rPr>
              <a:t>Rp. </a:t>
            </a:r>
            <a:r>
              <a:rPr lang="id-ID" sz="2000" b="1" dirty="0" smtClean="0">
                <a:solidFill>
                  <a:schemeClr val="bg1"/>
                </a:solidFill>
                <a:latin typeface="Square721 BT" pitchFamily="34" charset="0"/>
              </a:rPr>
              <a:t> 20.000.000</a:t>
            </a:r>
            <a:r>
              <a:rPr lang="id-ID" sz="2000" b="1" dirty="0">
                <a:solidFill>
                  <a:schemeClr val="bg1"/>
                </a:solidFill>
                <a:latin typeface="Square721 BT" pitchFamily="34" charset="0"/>
              </a:rPr>
              <a:t>,-</a:t>
            </a:r>
          </a:p>
          <a:p>
            <a:pPr>
              <a:spcBef>
                <a:spcPts val="500"/>
              </a:spcBef>
            </a:pPr>
            <a:r>
              <a:rPr lang="id-ID" sz="2000" b="1" dirty="0" smtClean="0">
                <a:solidFill>
                  <a:schemeClr val="bg1"/>
                </a:solidFill>
                <a:latin typeface="Square721 BT" pitchFamily="34" charset="0"/>
              </a:rPr>
              <a:t>Rp.  15.000.000</a:t>
            </a:r>
            <a:r>
              <a:rPr lang="id-ID" sz="2000" b="1" dirty="0">
                <a:solidFill>
                  <a:schemeClr val="bg1"/>
                </a:solidFill>
                <a:latin typeface="Square721 BT" pitchFamily="34" charset="0"/>
              </a:rPr>
              <a:t>,-</a:t>
            </a:r>
          </a:p>
          <a:p>
            <a:pPr>
              <a:spcBef>
                <a:spcPts val="500"/>
              </a:spcBef>
            </a:pPr>
            <a:r>
              <a:rPr lang="id-ID" sz="2000" b="1" dirty="0" smtClean="0">
                <a:solidFill>
                  <a:schemeClr val="bg1"/>
                </a:solidFill>
                <a:latin typeface="Square721 BT" pitchFamily="34" charset="0"/>
              </a:rPr>
              <a:t>Rp.  25.000.000</a:t>
            </a:r>
            <a:r>
              <a:rPr lang="id-ID" sz="2000" b="1" dirty="0">
                <a:solidFill>
                  <a:schemeClr val="bg1"/>
                </a:solidFill>
                <a:latin typeface="Square721 BT" pitchFamily="34" charset="0"/>
              </a:rPr>
              <a:t>,-</a:t>
            </a:r>
          </a:p>
          <a:p>
            <a:pPr>
              <a:spcBef>
                <a:spcPts val="500"/>
              </a:spcBef>
            </a:pPr>
            <a:r>
              <a:rPr lang="id-ID" sz="2000" b="1" dirty="0" smtClean="0">
                <a:solidFill>
                  <a:schemeClr val="bg1"/>
                </a:solidFill>
                <a:latin typeface="Square721 BT" pitchFamily="34" charset="0"/>
              </a:rPr>
              <a:t>Rp.  15.000.000</a:t>
            </a:r>
            <a:r>
              <a:rPr lang="id-ID" sz="2000" b="1" dirty="0">
                <a:solidFill>
                  <a:schemeClr val="bg1"/>
                </a:solidFill>
                <a:latin typeface="Square721 BT" pitchFamily="34" charset="0"/>
              </a:rPr>
              <a:t>,-</a:t>
            </a:r>
          </a:p>
        </p:txBody>
      </p:sp>
      <p:cxnSp>
        <p:nvCxnSpPr>
          <p:cNvPr id="7" name="Straight Connector 6"/>
          <p:cNvCxnSpPr/>
          <p:nvPr/>
        </p:nvCxnSpPr>
        <p:spPr>
          <a:xfrm>
            <a:off x="522164" y="2412479"/>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2164" y="2772519"/>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2164" y="3189709"/>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2164" y="3545557"/>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2164" y="3924647"/>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2164" y="4284687"/>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2164" y="4644727"/>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2164" y="5004767"/>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2164" y="5364807"/>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2164" y="5780469"/>
            <a:ext cx="9649072"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203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Data A2N\ATIRO LUKI 2019\KAMPAR 2019\4 Presentasi Kampar Expo 2019\PROPOSAL KAMPAR EXPO 2019_Background_Page_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 y="22845"/>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164" y="591373"/>
            <a:ext cx="5544616" cy="707886"/>
          </a:xfrm>
          <a:prstGeom prst="rect">
            <a:avLst/>
          </a:prstGeom>
          <a:noFill/>
          <a:effectLst>
            <a:outerShdw blurRad="50800" dist="38100" dir="8100000" algn="tr" rotWithShape="0">
              <a:prstClr val="black">
                <a:alpha val="40000"/>
              </a:prstClr>
            </a:outerShdw>
          </a:effectLst>
        </p:spPr>
        <p:txBody>
          <a:bodyPr wrap="square" rtlCol="0">
            <a:spAutoFit/>
          </a:bodyPr>
          <a:lstStyle/>
          <a:p>
            <a:r>
              <a:rPr lang="id-ID" sz="4000" dirty="0" smtClean="0">
                <a:solidFill>
                  <a:srgbClr val="FFFF00"/>
                </a:solidFill>
                <a:latin typeface="Aharoni" pitchFamily="2" charset="-79"/>
                <a:cs typeface="Aharoni" pitchFamily="2" charset="-79"/>
              </a:rPr>
              <a:t>MAKSUD &amp; </a:t>
            </a:r>
            <a:r>
              <a:rPr lang="id-ID" sz="4000" dirty="0">
                <a:solidFill>
                  <a:srgbClr val="FFFF00"/>
                </a:solidFill>
                <a:latin typeface="Aharoni" pitchFamily="2" charset="-79"/>
                <a:cs typeface="Aharoni" pitchFamily="2" charset="-79"/>
              </a:rPr>
              <a:t>TUJUAN</a:t>
            </a:r>
          </a:p>
        </p:txBody>
      </p:sp>
      <p:sp>
        <p:nvSpPr>
          <p:cNvPr id="5" name="TextBox 4"/>
          <p:cNvSpPr txBox="1"/>
          <p:nvPr/>
        </p:nvSpPr>
        <p:spPr>
          <a:xfrm>
            <a:off x="522164" y="1330037"/>
            <a:ext cx="5904656" cy="5847755"/>
          </a:xfrm>
          <a:prstGeom prst="rect">
            <a:avLst/>
          </a:prstGeom>
          <a:noFill/>
        </p:spPr>
        <p:txBody>
          <a:bodyPr wrap="square" rtlCol="0">
            <a:spAutoFit/>
          </a:bodyPr>
          <a:lstStyle/>
          <a:p>
            <a:pPr marL="457200" indent="-457200"/>
            <a:r>
              <a:rPr lang="id-ID" sz="2200" dirty="0">
                <a:solidFill>
                  <a:schemeClr val="bg1"/>
                </a:solidFill>
                <a:latin typeface="Trebuchet MS" pitchFamily="34" charset="0"/>
              </a:rPr>
              <a:t>1.	Membangun komunikasi strategis tentang investasi dan potensi daerah. </a:t>
            </a:r>
          </a:p>
          <a:p>
            <a:pPr marL="457200" indent="-457200"/>
            <a:r>
              <a:rPr lang="id-ID" sz="2200" dirty="0">
                <a:solidFill>
                  <a:schemeClr val="bg1"/>
                </a:solidFill>
                <a:latin typeface="Trebuchet MS" pitchFamily="34" charset="0"/>
              </a:rPr>
              <a:t>2.	Membangun pemasaran tentang produk-produk strategis dan potensial serta produk-produk inovasi dan kreatifitas masyarakat. </a:t>
            </a:r>
          </a:p>
          <a:p>
            <a:pPr marL="457200" indent="-457200"/>
            <a:r>
              <a:rPr lang="id-ID" sz="2200" dirty="0">
                <a:solidFill>
                  <a:schemeClr val="bg1"/>
                </a:solidFill>
                <a:latin typeface="Trebuchet MS" pitchFamily="34" charset="0"/>
              </a:rPr>
              <a:t>3.	Sebagai media promosi dan publikasi seni dan budaya, produk unggulan dan karya-karya inovasi kegiatan pembangunan yang telah dilakukan oleh pemerintah daerah di Indonesia, khususnya Pemerintah Kabupaten Kampar.</a:t>
            </a:r>
          </a:p>
          <a:p>
            <a:pPr marL="457200" indent="-457200"/>
            <a:r>
              <a:rPr lang="id-ID" sz="2200" dirty="0">
                <a:solidFill>
                  <a:schemeClr val="bg1"/>
                </a:solidFill>
                <a:latin typeface="Trebuchet MS" pitchFamily="34" charset="0"/>
              </a:rPr>
              <a:t>4.	Meningkatkan  kreativitas masyarakat luas  dan  pemerintah daerah di bidang pengembangan iptek, seni dan budaya </a:t>
            </a:r>
          </a:p>
          <a:p>
            <a:pPr marL="457200" indent="-457200"/>
            <a:r>
              <a:rPr lang="id-ID" sz="2200" dirty="0">
                <a:solidFill>
                  <a:schemeClr val="bg1"/>
                </a:solidFill>
                <a:latin typeface="Trebuchet MS" pitchFamily="34" charset="0"/>
              </a:rPr>
              <a:t>5.	Membangun daya saing bisnis dan investasi. </a:t>
            </a:r>
          </a:p>
        </p:txBody>
      </p:sp>
    </p:spTree>
    <p:extLst>
      <p:ext uri="{BB962C8B-B14F-4D97-AF65-F5344CB8AC3E}">
        <p14:creationId xmlns:p14="http://schemas.microsoft.com/office/powerpoint/2010/main" val="24604684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670" y="2052327"/>
            <a:ext cx="9624060" cy="4896656"/>
          </a:xfrm>
          <a:prstGeom prst="roundRect">
            <a:avLst/>
          </a:prstGeom>
          <a:ln w="38100">
            <a:solidFill>
              <a:schemeClr val="tx1"/>
            </a:solidFill>
          </a:ln>
        </p:spPr>
        <p:style>
          <a:lnRef idx="1">
            <a:schemeClr val="accent3"/>
          </a:lnRef>
          <a:fillRef idx="3">
            <a:schemeClr val="accent3"/>
          </a:fillRef>
          <a:effectRef idx="2">
            <a:schemeClr val="accent3"/>
          </a:effectRef>
          <a:fontRef idx="minor">
            <a:schemeClr val="lt1"/>
          </a:fontRef>
        </p:style>
        <p:txBody>
          <a:bodyPr>
            <a:noAutofit/>
          </a:bodyPr>
          <a:lstStyle/>
          <a:p>
            <a:pPr marL="0" lvl="0" indent="0">
              <a:buNone/>
            </a:pPr>
            <a:r>
              <a:rPr lang="en-ID" sz="2400" b="1" u="sng" dirty="0" smtClean="0"/>
              <a:t>PAMERAN</a:t>
            </a:r>
          </a:p>
          <a:p>
            <a:pPr marL="0" lvl="0" indent="0">
              <a:buNone/>
            </a:pPr>
            <a:endParaRPr lang="en-US" sz="2000" dirty="0"/>
          </a:p>
          <a:p>
            <a:pPr marL="0" indent="0">
              <a:buNone/>
            </a:pPr>
            <a:r>
              <a:rPr lang="en-ID" sz="2000" dirty="0" err="1"/>
              <a:t>Pelaksanaan</a:t>
            </a:r>
            <a:r>
              <a:rPr lang="en-ID" sz="2000" dirty="0"/>
              <a:t> </a:t>
            </a:r>
            <a:r>
              <a:rPr lang="en-ID" sz="2000" dirty="0" err="1"/>
              <a:t>Kegiatan</a:t>
            </a:r>
            <a:r>
              <a:rPr lang="en-ID" sz="2000" dirty="0"/>
              <a:t> KAMPAR EXPO 2019 </a:t>
            </a:r>
            <a:r>
              <a:rPr lang="en-ID" sz="2000" dirty="0" err="1"/>
              <a:t>akan</a:t>
            </a:r>
            <a:r>
              <a:rPr lang="en-ID" sz="2000" dirty="0"/>
              <a:t> </a:t>
            </a:r>
            <a:r>
              <a:rPr lang="en-ID" sz="2000" dirty="0" err="1"/>
              <a:t>dibiayai</a:t>
            </a:r>
            <a:r>
              <a:rPr lang="en-ID" sz="2000" dirty="0"/>
              <a:t> </a:t>
            </a:r>
            <a:r>
              <a:rPr lang="en-ID" sz="2000" dirty="0" err="1"/>
              <a:t>melalui</a:t>
            </a:r>
            <a:r>
              <a:rPr lang="en-ID" sz="2000" dirty="0"/>
              <a:t> </a:t>
            </a:r>
            <a:r>
              <a:rPr lang="en-ID" sz="2000" dirty="0" err="1"/>
              <a:t>peserta</a:t>
            </a:r>
            <a:r>
              <a:rPr lang="en-ID" sz="2000" dirty="0"/>
              <a:t> </a:t>
            </a:r>
            <a:r>
              <a:rPr lang="en-ID" sz="2000" dirty="0" err="1"/>
              <a:t>pameran</a:t>
            </a:r>
            <a:r>
              <a:rPr lang="en-ID" sz="2000" dirty="0"/>
              <a:t> </a:t>
            </a:r>
            <a:r>
              <a:rPr lang="en-ID" sz="2000" dirty="0" err="1"/>
              <a:t>dengan</a:t>
            </a:r>
            <a:r>
              <a:rPr lang="en-ID" sz="2000" dirty="0"/>
              <a:t> </a:t>
            </a:r>
            <a:r>
              <a:rPr lang="en-ID" sz="2000" dirty="0" err="1"/>
              <a:t>penjualan</a:t>
            </a:r>
            <a:r>
              <a:rPr lang="en-ID" sz="2000" dirty="0"/>
              <a:t> stand- stand yang </a:t>
            </a:r>
            <a:r>
              <a:rPr lang="en-ID" sz="2000" dirty="0" err="1"/>
              <a:t>telah</a:t>
            </a:r>
            <a:r>
              <a:rPr lang="en-ID" sz="2000" dirty="0"/>
              <a:t> </a:t>
            </a:r>
            <a:r>
              <a:rPr lang="en-ID" sz="2000" dirty="0" err="1"/>
              <a:t>disiapkan</a:t>
            </a:r>
            <a:r>
              <a:rPr lang="en-ID" sz="2000" dirty="0"/>
              <a:t>, </a:t>
            </a:r>
            <a:r>
              <a:rPr lang="en-ID" sz="2000" dirty="0" err="1"/>
              <a:t>berikut</a:t>
            </a:r>
            <a:r>
              <a:rPr lang="en-ID" sz="2000" dirty="0"/>
              <a:t> </a:t>
            </a:r>
            <a:r>
              <a:rPr lang="en-ID" sz="2000" dirty="0" err="1"/>
              <a:t>ini</a:t>
            </a:r>
            <a:r>
              <a:rPr lang="en-ID" sz="2000" dirty="0"/>
              <a:t> </a:t>
            </a:r>
            <a:r>
              <a:rPr lang="en-ID" sz="2000" dirty="0" err="1"/>
              <a:t>rincian</a:t>
            </a:r>
            <a:r>
              <a:rPr lang="en-ID" sz="2000" dirty="0"/>
              <a:t> </a:t>
            </a:r>
            <a:r>
              <a:rPr lang="en-ID" sz="2000" dirty="0" err="1"/>
              <a:t>pembiayaannya</a:t>
            </a:r>
            <a:r>
              <a:rPr lang="en-ID" sz="2000" dirty="0"/>
              <a:t> </a:t>
            </a:r>
            <a:r>
              <a:rPr lang="en-ID" sz="2000" dirty="0" smtClean="0"/>
              <a:t>:</a:t>
            </a:r>
          </a:p>
          <a:p>
            <a:pPr marL="0" indent="0">
              <a:buNone/>
            </a:pPr>
            <a:endParaRPr lang="en-US" sz="2000" dirty="0"/>
          </a:p>
          <a:p>
            <a:pPr lvl="0"/>
            <a:r>
              <a:rPr lang="en-ID" sz="2000" dirty="0" err="1"/>
              <a:t>Tenda</a:t>
            </a:r>
            <a:r>
              <a:rPr lang="en-ID" sz="2000" dirty="0"/>
              <a:t> </a:t>
            </a:r>
            <a:r>
              <a:rPr lang="en-ID" sz="2000" dirty="0" err="1"/>
              <a:t>roder</a:t>
            </a:r>
            <a:r>
              <a:rPr lang="en-ID" sz="2000" dirty="0"/>
              <a:t> + Flooring </a:t>
            </a:r>
            <a:r>
              <a:rPr lang="en-ID" sz="2000" dirty="0" err="1"/>
              <a:t>ukuran</a:t>
            </a:r>
            <a:r>
              <a:rPr lang="en-ID" sz="2000" dirty="0"/>
              <a:t> 20 x 50 M 		</a:t>
            </a:r>
            <a:r>
              <a:rPr lang="en-ID" sz="2000" dirty="0" err="1"/>
              <a:t>Rp</a:t>
            </a:r>
            <a:r>
              <a:rPr lang="en-ID" sz="2000" dirty="0"/>
              <a:t>   150.000.000,-  </a:t>
            </a:r>
            <a:endParaRPr lang="en-US" sz="2000" dirty="0"/>
          </a:p>
          <a:p>
            <a:pPr lvl="0"/>
            <a:r>
              <a:rPr lang="en-ID" sz="2000" dirty="0" err="1"/>
              <a:t>Partisi</a:t>
            </a:r>
            <a:r>
              <a:rPr lang="en-ID" sz="2000" dirty="0"/>
              <a:t> stand  </a:t>
            </a:r>
            <a:r>
              <a:rPr lang="en-ID" sz="2000" dirty="0" err="1"/>
              <a:t>sebanyak</a:t>
            </a:r>
            <a:r>
              <a:rPr lang="en-ID" sz="2000" dirty="0"/>
              <a:t> 60 stand 			</a:t>
            </a:r>
            <a:r>
              <a:rPr lang="en-ID" sz="2000" dirty="0" err="1" smtClean="0"/>
              <a:t>Rp</a:t>
            </a:r>
            <a:r>
              <a:rPr lang="en-ID" sz="2000" dirty="0" smtClean="0"/>
              <a:t>     </a:t>
            </a:r>
            <a:r>
              <a:rPr lang="en-ID" sz="2000" dirty="0"/>
              <a:t>48.600.000,-</a:t>
            </a:r>
            <a:endParaRPr lang="en-US" sz="2000" dirty="0"/>
          </a:p>
          <a:p>
            <a:pPr lvl="0"/>
            <a:r>
              <a:rPr lang="en-ID" sz="2000" dirty="0" err="1"/>
              <a:t>Genset</a:t>
            </a:r>
            <a:r>
              <a:rPr lang="en-ID" sz="2000" dirty="0"/>
              <a:t> 600 KVA  + BBM 				</a:t>
            </a:r>
            <a:r>
              <a:rPr lang="en-ID" sz="2000" dirty="0" err="1" smtClean="0"/>
              <a:t>Rp</a:t>
            </a:r>
            <a:r>
              <a:rPr lang="en-ID" sz="2000" dirty="0" smtClean="0"/>
              <a:t>     </a:t>
            </a:r>
            <a:r>
              <a:rPr lang="en-ID" sz="2000" dirty="0"/>
              <a:t>75.000.000,-</a:t>
            </a:r>
            <a:endParaRPr lang="en-US" sz="2000" dirty="0"/>
          </a:p>
          <a:p>
            <a:pPr lvl="0"/>
            <a:r>
              <a:rPr lang="en-ID" sz="2000" dirty="0"/>
              <a:t>AC 40 Unit 					</a:t>
            </a:r>
            <a:r>
              <a:rPr lang="en-ID" sz="2000" dirty="0" err="1" smtClean="0"/>
              <a:t>Rp</a:t>
            </a:r>
            <a:r>
              <a:rPr lang="en-ID" sz="2000" dirty="0" smtClean="0"/>
              <a:t>     </a:t>
            </a:r>
            <a:r>
              <a:rPr lang="en-ID" sz="2000" dirty="0"/>
              <a:t>60.000.000,-</a:t>
            </a:r>
            <a:endParaRPr lang="en-US" sz="2000" dirty="0"/>
          </a:p>
          <a:p>
            <a:endParaRPr lang="en-US" sz="2000" dirty="0"/>
          </a:p>
        </p:txBody>
      </p:sp>
      <p:sp>
        <p:nvSpPr>
          <p:cNvPr id="5" name="Title 1"/>
          <p:cNvSpPr>
            <a:spLocks noGrp="1"/>
          </p:cNvSpPr>
          <p:nvPr>
            <p:ph type="title"/>
          </p:nvPr>
        </p:nvSpPr>
        <p:spPr>
          <a:xfrm>
            <a:off x="534670" y="302801"/>
            <a:ext cx="9624060" cy="1260211"/>
          </a:xfrm>
          <a:solidFill>
            <a:srgbClr val="92D050"/>
          </a:solidFill>
          <a:ln>
            <a:solidFill>
              <a:schemeClr val="bg2">
                <a:lumMod val="75000"/>
              </a:schemeClr>
            </a:solidFill>
          </a:ln>
          <a:effectLst>
            <a:glow rad="139700">
              <a:schemeClr val="accent1">
                <a:satMod val="175000"/>
                <a:alpha val="40000"/>
              </a:schemeClr>
            </a:glow>
          </a:effectLst>
        </p:spPr>
        <p:style>
          <a:lnRef idx="2">
            <a:schemeClr val="dk1"/>
          </a:lnRef>
          <a:fillRef idx="1">
            <a:schemeClr val="lt1"/>
          </a:fillRef>
          <a:effectRef idx="0">
            <a:schemeClr val="dk1"/>
          </a:effectRef>
          <a:fontRef idx="minor">
            <a:schemeClr val="dk1"/>
          </a:fontRef>
        </p:style>
        <p:txBody>
          <a:bodyPr/>
          <a:lstStyle/>
          <a:p>
            <a:r>
              <a:rPr lang="en-ID" b="1" dirty="0" err="1" smtClean="0">
                <a:effectLst>
                  <a:outerShdw blurRad="38100" dist="38100" dir="2700000" algn="tl">
                    <a:srgbClr val="000000">
                      <a:alpha val="43137"/>
                    </a:srgbClr>
                  </a:outerShdw>
                </a:effectLst>
              </a:rPr>
              <a:t>Rencana</a:t>
            </a:r>
            <a:r>
              <a:rPr lang="en-ID" b="1" dirty="0" smtClean="0">
                <a:effectLst>
                  <a:outerShdw blurRad="38100" dist="38100" dir="2700000" algn="tl">
                    <a:srgbClr val="000000">
                      <a:alpha val="43137"/>
                    </a:srgbClr>
                  </a:outerShdw>
                </a:effectLst>
              </a:rPr>
              <a:t> </a:t>
            </a:r>
            <a:r>
              <a:rPr lang="en-ID" b="1" dirty="0" err="1" smtClean="0">
                <a:effectLst>
                  <a:outerShdw blurRad="38100" dist="38100" dir="2700000" algn="tl">
                    <a:srgbClr val="000000">
                      <a:alpha val="43137"/>
                    </a:srgbClr>
                  </a:outerShdw>
                </a:effectLst>
              </a:rPr>
              <a:t>Anggaran</a:t>
            </a:r>
            <a:r>
              <a:rPr lang="en-ID" b="1" dirty="0" smtClean="0">
                <a:effectLst>
                  <a:outerShdw blurRad="38100" dist="38100" dir="2700000" algn="tl">
                    <a:srgbClr val="000000">
                      <a:alpha val="43137"/>
                    </a:srgbClr>
                  </a:outerShdw>
                </a:effectLst>
              </a:rPr>
              <a:t> </a:t>
            </a:r>
            <a:r>
              <a:rPr lang="en-ID" b="1" dirty="0" err="1" smtClean="0">
                <a:effectLst>
                  <a:outerShdw blurRad="38100" dist="38100" dir="2700000" algn="tl">
                    <a:srgbClr val="000000">
                      <a:alpha val="43137"/>
                    </a:srgbClr>
                  </a:outerShdw>
                </a:effectLst>
              </a:rPr>
              <a:t>Belanja</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44247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670" y="1022795"/>
            <a:ext cx="9624060" cy="4990084"/>
          </a:xfrm>
          <a:prstGeom prst="roundRect">
            <a:avLst/>
          </a:prstGeom>
          <a:ln w="38100">
            <a:solidFill>
              <a:schemeClr val="tx1"/>
            </a:solidFill>
          </a:ln>
        </p:spPr>
        <p:style>
          <a:lnRef idx="1">
            <a:schemeClr val="accent3"/>
          </a:lnRef>
          <a:fillRef idx="3">
            <a:schemeClr val="accent3"/>
          </a:fillRef>
          <a:effectRef idx="2">
            <a:schemeClr val="accent3"/>
          </a:effectRef>
          <a:fontRef idx="minor">
            <a:schemeClr val="lt1"/>
          </a:fontRef>
        </p:style>
        <p:txBody>
          <a:bodyPr>
            <a:noAutofit/>
          </a:bodyPr>
          <a:lstStyle/>
          <a:p>
            <a:pPr marL="0" indent="0">
              <a:buNone/>
            </a:pPr>
            <a:r>
              <a:rPr lang="en-ID" sz="2400" b="1" u="sng" dirty="0" smtClean="0"/>
              <a:t>SARANA ACARA</a:t>
            </a:r>
          </a:p>
          <a:p>
            <a:pPr marL="0" indent="0">
              <a:buNone/>
            </a:pPr>
            <a:endParaRPr lang="en-ID" sz="2400" b="1" u="sng" dirty="0"/>
          </a:p>
          <a:p>
            <a:pPr lvl="0"/>
            <a:r>
              <a:rPr lang="en-ID" sz="1800" dirty="0" err="1"/>
              <a:t>Panggung</a:t>
            </a:r>
            <a:r>
              <a:rPr lang="en-ID" sz="1800" dirty="0"/>
              <a:t> </a:t>
            </a:r>
            <a:r>
              <a:rPr lang="en-ID" sz="1800" dirty="0" err="1"/>
              <a:t>ukuran</a:t>
            </a:r>
            <a:r>
              <a:rPr lang="en-ID" sz="1800" dirty="0"/>
              <a:t> 10 x 12 M			</a:t>
            </a:r>
            <a:r>
              <a:rPr lang="en-ID" sz="1800" dirty="0" smtClean="0"/>
              <a:t>	</a:t>
            </a:r>
            <a:r>
              <a:rPr lang="en-ID" sz="1800" dirty="0" err="1" smtClean="0"/>
              <a:t>Rp</a:t>
            </a:r>
            <a:r>
              <a:rPr lang="en-ID" sz="1800" dirty="0" smtClean="0"/>
              <a:t>    35.000.000</a:t>
            </a:r>
            <a:r>
              <a:rPr lang="en-ID" sz="1800" dirty="0"/>
              <a:t>,-</a:t>
            </a:r>
            <a:endParaRPr lang="en-US" sz="1800" dirty="0"/>
          </a:p>
          <a:p>
            <a:pPr lvl="0"/>
            <a:r>
              <a:rPr lang="en-ID" sz="1800" dirty="0"/>
              <a:t>Sound system 30.000 W				</a:t>
            </a:r>
            <a:r>
              <a:rPr lang="en-ID" sz="1800" dirty="0" err="1" smtClean="0"/>
              <a:t>Rp</a:t>
            </a:r>
            <a:r>
              <a:rPr lang="en-ID" sz="1800" dirty="0" smtClean="0"/>
              <a:t>  </a:t>
            </a:r>
            <a:r>
              <a:rPr lang="en-ID" sz="1800" dirty="0"/>
              <a:t>120.000.000,-</a:t>
            </a:r>
            <a:endParaRPr lang="en-US" sz="1800" dirty="0"/>
          </a:p>
          <a:p>
            <a:pPr lvl="0"/>
            <a:r>
              <a:rPr lang="en-ID" sz="1800" dirty="0"/>
              <a:t>Lighting                                                                                  	</a:t>
            </a:r>
            <a:r>
              <a:rPr lang="en-ID" sz="1800" dirty="0" err="1" smtClean="0"/>
              <a:t>Rp</a:t>
            </a:r>
            <a:r>
              <a:rPr lang="en-ID" sz="1800" dirty="0" smtClean="0"/>
              <a:t>    </a:t>
            </a:r>
            <a:r>
              <a:rPr lang="en-ID" sz="1800" dirty="0"/>
              <a:t>40.000.000,-</a:t>
            </a:r>
            <a:endParaRPr lang="en-US" sz="1800" dirty="0"/>
          </a:p>
          <a:p>
            <a:pPr lvl="0"/>
            <a:r>
              <a:rPr lang="en-ID" sz="1800" dirty="0"/>
              <a:t>Rigging                                                                                   	</a:t>
            </a:r>
            <a:r>
              <a:rPr lang="en-ID" sz="1800" dirty="0" err="1" smtClean="0"/>
              <a:t>Rp</a:t>
            </a:r>
            <a:r>
              <a:rPr lang="en-ID" sz="1800" dirty="0" smtClean="0"/>
              <a:t>    </a:t>
            </a:r>
            <a:r>
              <a:rPr lang="en-ID" sz="1800" dirty="0"/>
              <a:t>20.000.000,-</a:t>
            </a:r>
            <a:endParaRPr lang="en-US" sz="1800" dirty="0"/>
          </a:p>
          <a:p>
            <a:pPr lvl="0"/>
            <a:r>
              <a:rPr lang="en-ID" sz="1800" dirty="0" err="1"/>
              <a:t>Genset</a:t>
            </a:r>
            <a:r>
              <a:rPr lang="en-ID" sz="1800" dirty="0"/>
              <a:t> 200 KVA + BBM                                                      	</a:t>
            </a:r>
            <a:r>
              <a:rPr lang="en-ID" sz="1800" dirty="0" err="1" smtClean="0"/>
              <a:t>Rp</a:t>
            </a:r>
            <a:r>
              <a:rPr lang="en-ID" sz="1800" dirty="0" smtClean="0"/>
              <a:t>    </a:t>
            </a:r>
            <a:r>
              <a:rPr lang="en-ID" sz="1800" dirty="0"/>
              <a:t>25.000.000,-</a:t>
            </a:r>
            <a:endParaRPr lang="en-US" sz="1800" dirty="0"/>
          </a:p>
          <a:p>
            <a:pPr lvl="0"/>
            <a:r>
              <a:rPr lang="en-ID" sz="1800" dirty="0" err="1"/>
              <a:t>Tenda</a:t>
            </a:r>
            <a:r>
              <a:rPr lang="en-ID" sz="1800" dirty="0"/>
              <a:t> VVIP + Flooring 8 x 24 M                                       	</a:t>
            </a:r>
            <a:r>
              <a:rPr lang="en-ID" sz="1800" dirty="0" err="1" smtClean="0"/>
              <a:t>Rp</a:t>
            </a:r>
            <a:r>
              <a:rPr lang="en-ID" sz="1800" dirty="0" smtClean="0"/>
              <a:t>    </a:t>
            </a:r>
            <a:r>
              <a:rPr lang="en-ID" sz="1800" dirty="0"/>
              <a:t>23.040.000,-</a:t>
            </a:r>
            <a:endParaRPr lang="en-US" sz="1800" dirty="0"/>
          </a:p>
          <a:p>
            <a:pPr lvl="0"/>
            <a:r>
              <a:rPr lang="en-ID" sz="1800" dirty="0" err="1"/>
              <a:t>Kursi</a:t>
            </a:r>
            <a:r>
              <a:rPr lang="en-ID" sz="1800" dirty="0"/>
              <a:t> </a:t>
            </a:r>
            <a:r>
              <a:rPr lang="en-ID" sz="1800" dirty="0" err="1"/>
              <a:t>Vutura</a:t>
            </a:r>
            <a:r>
              <a:rPr lang="en-ID" sz="1800" dirty="0"/>
              <a:t> + </a:t>
            </a:r>
            <a:r>
              <a:rPr lang="en-ID" sz="1800" dirty="0" err="1"/>
              <a:t>Sarung</a:t>
            </a:r>
            <a:r>
              <a:rPr lang="en-ID" sz="1800" dirty="0"/>
              <a:t> 500 Unit                                       	</a:t>
            </a:r>
            <a:r>
              <a:rPr lang="en-ID" sz="1800" dirty="0" err="1" smtClean="0"/>
              <a:t>Rp</a:t>
            </a:r>
            <a:r>
              <a:rPr lang="en-ID" sz="1800" dirty="0" smtClean="0"/>
              <a:t>      </a:t>
            </a:r>
            <a:r>
              <a:rPr lang="en-ID" sz="1800" dirty="0"/>
              <a:t>6.250.000,-</a:t>
            </a:r>
            <a:endParaRPr lang="en-US" sz="1800" dirty="0"/>
          </a:p>
          <a:p>
            <a:pPr lvl="0"/>
            <a:r>
              <a:rPr lang="en-ID" sz="1800" dirty="0" err="1"/>
              <a:t>Kursi</a:t>
            </a:r>
            <a:r>
              <a:rPr lang="en-ID" sz="1800" dirty="0"/>
              <a:t> Sofa 20 Unit                                                               	</a:t>
            </a:r>
            <a:r>
              <a:rPr lang="en-ID" sz="1800" dirty="0" err="1" smtClean="0"/>
              <a:t>Rp</a:t>
            </a:r>
            <a:r>
              <a:rPr lang="en-ID" sz="1800" dirty="0" smtClean="0"/>
              <a:t>      </a:t>
            </a:r>
            <a:r>
              <a:rPr lang="en-ID" sz="1800" dirty="0"/>
              <a:t>2.000.000,-</a:t>
            </a:r>
            <a:endParaRPr lang="en-US" sz="1800" dirty="0"/>
          </a:p>
          <a:p>
            <a:pPr lvl="0"/>
            <a:r>
              <a:rPr lang="en-ID" sz="1800" dirty="0" err="1"/>
              <a:t>Meja</a:t>
            </a:r>
            <a:r>
              <a:rPr lang="en-ID" sz="1800" dirty="0"/>
              <a:t> 8 Unit                                                                         	</a:t>
            </a:r>
            <a:r>
              <a:rPr lang="en-ID" sz="1800" dirty="0" err="1" smtClean="0"/>
              <a:t>Rp</a:t>
            </a:r>
            <a:r>
              <a:rPr lang="en-ID" sz="1800" dirty="0" smtClean="0"/>
              <a:t>      </a:t>
            </a:r>
            <a:r>
              <a:rPr lang="en-ID" sz="1800" dirty="0"/>
              <a:t>1.600.000,-</a:t>
            </a:r>
            <a:endParaRPr lang="en-US" sz="1800" dirty="0"/>
          </a:p>
          <a:p>
            <a:pPr lvl="0"/>
            <a:r>
              <a:rPr lang="en-ID" sz="1800" dirty="0"/>
              <a:t>Snack </a:t>
            </a:r>
            <a:r>
              <a:rPr lang="en-ID" sz="1800" dirty="0" err="1"/>
              <a:t>Pembukaan</a:t>
            </a:r>
            <a:r>
              <a:rPr lang="en-ID" sz="1800" dirty="0"/>
              <a:t> 500 box				</a:t>
            </a:r>
            <a:r>
              <a:rPr lang="en-ID" sz="1800" dirty="0" err="1" smtClean="0"/>
              <a:t>Rp</a:t>
            </a:r>
            <a:r>
              <a:rPr lang="en-ID" sz="1800" dirty="0"/>
              <a:t>.     4.000.000,-</a:t>
            </a:r>
            <a:endParaRPr lang="en-US" sz="1800" dirty="0"/>
          </a:p>
          <a:p>
            <a:pPr lvl="0"/>
            <a:r>
              <a:rPr lang="en-ID" sz="1800" dirty="0"/>
              <a:t>Snack VIP 					</a:t>
            </a:r>
            <a:r>
              <a:rPr lang="en-ID" sz="1800" dirty="0" err="1" smtClean="0"/>
              <a:t>Rp</a:t>
            </a:r>
            <a:r>
              <a:rPr lang="en-ID" sz="1800" dirty="0"/>
              <a:t>.     2.000.000</a:t>
            </a:r>
            <a:r>
              <a:rPr lang="en-ID" sz="1800" dirty="0" smtClean="0"/>
              <a:t>,-</a:t>
            </a:r>
            <a:endParaRPr lang="en-US" sz="1800" b="1" dirty="0"/>
          </a:p>
          <a:p>
            <a:pPr marL="0" indent="0">
              <a:buNone/>
            </a:pPr>
            <a:endParaRPr lang="en-ID" sz="2000" b="1" u="sng" dirty="0" smtClean="0"/>
          </a:p>
          <a:p>
            <a:pPr marL="0" indent="0">
              <a:buNone/>
            </a:pPr>
            <a:endParaRPr lang="en-ID" sz="2400" b="1" u="sng" dirty="0"/>
          </a:p>
          <a:p>
            <a:pPr marL="0" indent="0">
              <a:buNone/>
            </a:pPr>
            <a:endParaRPr lang="en-ID" sz="1800" b="1" u="sng" dirty="0" smtClean="0"/>
          </a:p>
          <a:p>
            <a:pPr marL="0" indent="0">
              <a:buNone/>
            </a:pPr>
            <a:endParaRPr lang="en-ID" sz="2400" b="1" u="sng" dirty="0"/>
          </a:p>
          <a:p>
            <a:pPr marL="0" indent="0">
              <a:buNone/>
            </a:pPr>
            <a:endParaRPr lang="en-US" sz="2400" b="1" u="sng" dirty="0"/>
          </a:p>
        </p:txBody>
      </p:sp>
    </p:spTree>
    <p:extLst>
      <p:ext uri="{BB962C8B-B14F-4D97-AF65-F5344CB8AC3E}">
        <p14:creationId xmlns:p14="http://schemas.microsoft.com/office/powerpoint/2010/main" val="18370674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670" y="1188343"/>
            <a:ext cx="9624060" cy="4752528"/>
          </a:xfrm>
          <a:prstGeom prst="roundRect">
            <a:avLst/>
          </a:prstGeom>
          <a:ln w="38100">
            <a:solidFill>
              <a:schemeClr val="tx1"/>
            </a:solidFill>
          </a:ln>
        </p:spPr>
        <p:style>
          <a:lnRef idx="1">
            <a:schemeClr val="accent3"/>
          </a:lnRef>
          <a:fillRef idx="3">
            <a:schemeClr val="accent3"/>
          </a:fillRef>
          <a:effectRef idx="2">
            <a:schemeClr val="accent3"/>
          </a:effectRef>
          <a:fontRef idx="minor">
            <a:schemeClr val="lt1"/>
          </a:fontRef>
        </p:style>
        <p:txBody>
          <a:bodyPr>
            <a:normAutofit/>
          </a:bodyPr>
          <a:lstStyle/>
          <a:p>
            <a:pPr marL="0" lvl="0" indent="0">
              <a:buNone/>
            </a:pPr>
            <a:r>
              <a:rPr lang="en-ID" sz="2400" b="1" u="sng" dirty="0"/>
              <a:t>PENGISI </a:t>
            </a:r>
            <a:r>
              <a:rPr lang="en-ID" sz="2400" b="1" u="sng" dirty="0" smtClean="0"/>
              <a:t>ACARA</a:t>
            </a:r>
          </a:p>
          <a:p>
            <a:pPr marL="0" lvl="0" indent="0">
              <a:buNone/>
            </a:pPr>
            <a:endParaRPr lang="en-US" sz="2400" b="1" u="sng" dirty="0"/>
          </a:p>
          <a:p>
            <a:pPr lvl="0"/>
            <a:r>
              <a:rPr lang="en-ID" sz="1800" dirty="0" err="1"/>
              <a:t>Artis</a:t>
            </a:r>
            <a:r>
              <a:rPr lang="en-ID" sz="1800" dirty="0"/>
              <a:t> </a:t>
            </a:r>
            <a:r>
              <a:rPr lang="en-ID" sz="1800" dirty="0" err="1"/>
              <a:t>ibukota</a:t>
            </a:r>
            <a:r>
              <a:rPr lang="en-ID" sz="1800" dirty="0"/>
              <a:t> 1 orang                                                        	</a:t>
            </a:r>
            <a:r>
              <a:rPr lang="en-ID" sz="1800" dirty="0" smtClean="0"/>
              <a:t>	</a:t>
            </a:r>
            <a:r>
              <a:rPr lang="en-ID" sz="1800" dirty="0" err="1" smtClean="0"/>
              <a:t>Rp</a:t>
            </a:r>
            <a:r>
              <a:rPr lang="en-ID" sz="1800" dirty="0" smtClean="0"/>
              <a:t>    </a:t>
            </a:r>
            <a:r>
              <a:rPr lang="en-ID" sz="1800" dirty="0"/>
              <a:t>75.000.000,-</a:t>
            </a:r>
            <a:endParaRPr lang="en-US" sz="1800" dirty="0"/>
          </a:p>
          <a:p>
            <a:pPr lvl="0"/>
            <a:r>
              <a:rPr lang="en-ID" sz="1800" dirty="0"/>
              <a:t>Band </a:t>
            </a:r>
            <a:r>
              <a:rPr lang="en-ID" sz="1800" dirty="0" err="1"/>
              <a:t>Pengiring</a:t>
            </a:r>
            <a:r>
              <a:rPr lang="en-ID" sz="1800" dirty="0"/>
              <a:t> 1 group                                                     	</a:t>
            </a:r>
            <a:r>
              <a:rPr lang="en-ID" sz="1800" dirty="0" smtClean="0"/>
              <a:t>	</a:t>
            </a:r>
            <a:r>
              <a:rPr lang="en-ID" sz="1800" dirty="0" err="1" smtClean="0"/>
              <a:t>Rp</a:t>
            </a:r>
            <a:r>
              <a:rPr lang="en-ID" sz="1800" dirty="0" smtClean="0"/>
              <a:t>    </a:t>
            </a:r>
            <a:r>
              <a:rPr lang="en-ID" sz="1800" dirty="0"/>
              <a:t>15.000.000,-</a:t>
            </a:r>
            <a:endParaRPr lang="en-US" sz="1800" dirty="0"/>
          </a:p>
          <a:p>
            <a:pPr lvl="0"/>
            <a:r>
              <a:rPr lang="en-ID" sz="1800" dirty="0" err="1"/>
              <a:t>Grup</a:t>
            </a:r>
            <a:r>
              <a:rPr lang="en-ID" sz="1800" dirty="0"/>
              <a:t> </a:t>
            </a:r>
            <a:r>
              <a:rPr lang="en-ID" sz="1800" dirty="0" err="1"/>
              <a:t>Tari</a:t>
            </a:r>
            <a:r>
              <a:rPr lang="en-ID" sz="1800" dirty="0"/>
              <a:t> </a:t>
            </a:r>
            <a:r>
              <a:rPr lang="en-ID" sz="1800" dirty="0" err="1"/>
              <a:t>Kolosal</a:t>
            </a:r>
            <a:r>
              <a:rPr lang="en-ID" sz="1800" dirty="0"/>
              <a:t> </a:t>
            </a:r>
            <a:r>
              <a:rPr lang="en-ID" sz="1800" dirty="0" err="1"/>
              <a:t>acara</a:t>
            </a:r>
            <a:r>
              <a:rPr lang="en-ID" sz="1800" dirty="0"/>
              <a:t> </a:t>
            </a:r>
            <a:r>
              <a:rPr lang="en-ID" sz="1800" dirty="0" err="1"/>
              <a:t>pembukaan</a:t>
            </a:r>
            <a:r>
              <a:rPr lang="en-ID" sz="1800" dirty="0"/>
              <a:t> 			</a:t>
            </a:r>
            <a:r>
              <a:rPr lang="en-ID" sz="1800" dirty="0" smtClean="0"/>
              <a:t>	</a:t>
            </a:r>
            <a:r>
              <a:rPr lang="en-ID" sz="1800" dirty="0" err="1" smtClean="0"/>
              <a:t>Rp</a:t>
            </a:r>
            <a:r>
              <a:rPr lang="en-ID" sz="1800" dirty="0"/>
              <a:t>.   10.000.000,-</a:t>
            </a:r>
            <a:endParaRPr lang="en-US" sz="1800" dirty="0"/>
          </a:p>
          <a:p>
            <a:pPr lvl="0"/>
            <a:r>
              <a:rPr lang="en-ID" sz="1800" dirty="0" err="1"/>
              <a:t>Grup</a:t>
            </a:r>
            <a:r>
              <a:rPr lang="en-ID" sz="1800" dirty="0"/>
              <a:t> </a:t>
            </a:r>
            <a:r>
              <a:rPr lang="en-ID" sz="1800" dirty="0" err="1"/>
              <a:t>Tari</a:t>
            </a:r>
            <a:r>
              <a:rPr lang="en-ID" sz="1800" dirty="0"/>
              <a:t> </a:t>
            </a:r>
            <a:r>
              <a:rPr lang="en-ID" sz="1800" dirty="0" err="1"/>
              <a:t>Tradisional</a:t>
            </a:r>
            <a:r>
              <a:rPr lang="en-ID" sz="1800" dirty="0"/>
              <a:t> </a:t>
            </a:r>
            <a:r>
              <a:rPr lang="en-ID" sz="1800" dirty="0" err="1"/>
              <a:t>acara</a:t>
            </a:r>
            <a:r>
              <a:rPr lang="en-ID" sz="1800" dirty="0"/>
              <a:t> </a:t>
            </a:r>
            <a:r>
              <a:rPr lang="en-ID" sz="1800" dirty="0" err="1"/>
              <a:t>pembukaan</a:t>
            </a:r>
            <a:r>
              <a:rPr lang="en-ID" sz="1800" dirty="0"/>
              <a:t>			</a:t>
            </a:r>
            <a:r>
              <a:rPr lang="en-ID" sz="1800" dirty="0" smtClean="0"/>
              <a:t>	</a:t>
            </a:r>
            <a:r>
              <a:rPr lang="en-ID" sz="1800" dirty="0" err="1" smtClean="0"/>
              <a:t>Rp</a:t>
            </a:r>
            <a:r>
              <a:rPr lang="en-ID" sz="1800" dirty="0"/>
              <a:t>.     5.000.000,-</a:t>
            </a:r>
            <a:endParaRPr lang="en-US" sz="1800" dirty="0"/>
          </a:p>
          <a:p>
            <a:pPr lvl="0"/>
            <a:r>
              <a:rPr lang="en-ID" sz="1800" dirty="0"/>
              <a:t>Marching Band						</a:t>
            </a:r>
            <a:r>
              <a:rPr lang="en-ID" sz="1800" dirty="0" err="1" smtClean="0"/>
              <a:t>Rp</a:t>
            </a:r>
            <a:r>
              <a:rPr lang="en-ID" sz="1800" dirty="0"/>
              <a:t>.     7.500.000,-</a:t>
            </a:r>
            <a:endParaRPr lang="en-US" sz="1800" dirty="0"/>
          </a:p>
          <a:p>
            <a:pPr lvl="0"/>
            <a:r>
              <a:rPr lang="en-ID" sz="1800" dirty="0"/>
              <a:t>MC							</a:t>
            </a:r>
            <a:r>
              <a:rPr lang="en-ID" sz="1800" dirty="0" err="1" smtClean="0"/>
              <a:t>Rp</a:t>
            </a:r>
            <a:r>
              <a:rPr lang="en-ID" sz="1800" dirty="0"/>
              <a:t>.     5.000.000,-</a:t>
            </a:r>
            <a:endParaRPr lang="en-US" sz="1800" dirty="0"/>
          </a:p>
          <a:p>
            <a:pPr lvl="0"/>
            <a:r>
              <a:rPr lang="en-ID" sz="1800" dirty="0" err="1"/>
              <a:t>Ustadz</a:t>
            </a:r>
            <a:r>
              <a:rPr lang="en-ID" sz="1800" dirty="0"/>
              <a:t> </a:t>
            </a:r>
            <a:r>
              <a:rPr lang="en-ID" sz="1800" dirty="0" err="1"/>
              <a:t>Tabligh</a:t>
            </a:r>
            <a:r>
              <a:rPr lang="en-ID" sz="1800" dirty="0"/>
              <a:t> Akbar					</a:t>
            </a:r>
            <a:r>
              <a:rPr lang="en-ID" sz="1800" dirty="0" err="1" smtClean="0"/>
              <a:t>Rp</a:t>
            </a:r>
            <a:r>
              <a:rPr lang="en-ID" sz="1800" dirty="0"/>
              <a:t>.     5.000.000,-</a:t>
            </a:r>
            <a:endParaRPr lang="en-US" sz="1800" dirty="0"/>
          </a:p>
          <a:p>
            <a:pPr lvl="0"/>
            <a:r>
              <a:rPr lang="en-ID" sz="1800" dirty="0"/>
              <a:t>Snack </a:t>
            </a:r>
            <a:r>
              <a:rPr lang="en-ID" sz="1800" dirty="0" err="1"/>
              <a:t>Tabligh</a:t>
            </a:r>
            <a:r>
              <a:rPr lang="en-ID" sz="1800" dirty="0"/>
              <a:t> Akbar 1000 box				</a:t>
            </a:r>
            <a:r>
              <a:rPr lang="en-ID" sz="1800" dirty="0" err="1"/>
              <a:t>Rp</a:t>
            </a:r>
            <a:r>
              <a:rPr lang="en-ID" sz="1800" dirty="0"/>
              <a:t>.     8.000.000,-</a:t>
            </a:r>
            <a:endParaRPr lang="en-US" sz="1800" dirty="0"/>
          </a:p>
          <a:p>
            <a:pPr lvl="0"/>
            <a:r>
              <a:rPr lang="en-ID" sz="1800" dirty="0" err="1"/>
              <a:t>Hadiah-hadiah</a:t>
            </a:r>
            <a:r>
              <a:rPr lang="en-ID" sz="1800" dirty="0"/>
              <a:t>						</a:t>
            </a:r>
            <a:r>
              <a:rPr lang="en-ID" sz="1800" dirty="0" err="1" smtClean="0"/>
              <a:t>Rp</a:t>
            </a:r>
            <a:r>
              <a:rPr lang="en-ID" sz="1800" dirty="0"/>
              <a:t>.   25.000.000,-</a:t>
            </a:r>
            <a:endParaRPr lang="en-US" sz="1800" dirty="0"/>
          </a:p>
          <a:p>
            <a:pPr marL="0" indent="0">
              <a:buNone/>
            </a:pPr>
            <a:endParaRPr lang="en-US" sz="1800" dirty="0"/>
          </a:p>
        </p:txBody>
      </p:sp>
    </p:spTree>
    <p:extLst>
      <p:ext uri="{BB962C8B-B14F-4D97-AF65-F5344CB8AC3E}">
        <p14:creationId xmlns:p14="http://schemas.microsoft.com/office/powerpoint/2010/main" val="525905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670" y="1476375"/>
            <a:ext cx="9624060" cy="4608624"/>
          </a:xfrm>
          <a:prstGeom prst="roundRect">
            <a:avLst/>
          </a:prstGeom>
          <a:ln w="38100">
            <a:solidFill>
              <a:schemeClr val="tx1"/>
            </a:solidFill>
          </a:ln>
        </p:spPr>
        <p:style>
          <a:lnRef idx="1">
            <a:schemeClr val="accent3"/>
          </a:lnRef>
          <a:fillRef idx="3">
            <a:schemeClr val="accent3"/>
          </a:fillRef>
          <a:effectRef idx="2">
            <a:schemeClr val="accent3"/>
          </a:effectRef>
          <a:fontRef idx="minor">
            <a:schemeClr val="lt1"/>
          </a:fontRef>
        </p:style>
        <p:txBody>
          <a:bodyPr>
            <a:noAutofit/>
          </a:bodyPr>
          <a:lstStyle/>
          <a:p>
            <a:pPr marL="0" lvl="0" indent="0">
              <a:buNone/>
            </a:pPr>
            <a:endParaRPr lang="en-ID" sz="2000" b="1" u="sng" dirty="0" smtClean="0"/>
          </a:p>
          <a:p>
            <a:pPr marL="0" lvl="0" indent="0">
              <a:buNone/>
            </a:pPr>
            <a:r>
              <a:rPr lang="en-ID" sz="2000" b="1" u="sng" dirty="0" smtClean="0"/>
              <a:t>PROMOSI</a:t>
            </a:r>
          </a:p>
          <a:p>
            <a:pPr marL="0" lvl="0" indent="0">
              <a:buNone/>
            </a:pPr>
            <a:endParaRPr lang="en-US" sz="2000" b="1" u="sng" dirty="0"/>
          </a:p>
          <a:p>
            <a:pPr lvl="0"/>
            <a:r>
              <a:rPr lang="en-ID" sz="1800" dirty="0"/>
              <a:t>Billboard						</a:t>
            </a:r>
            <a:r>
              <a:rPr lang="en-ID" sz="1800" dirty="0" err="1" smtClean="0"/>
              <a:t>Rp</a:t>
            </a:r>
            <a:r>
              <a:rPr lang="en-ID" sz="1800" dirty="0"/>
              <a:t>.   25.000.000,-</a:t>
            </a:r>
            <a:endParaRPr lang="en-US" sz="1800" dirty="0"/>
          </a:p>
          <a:p>
            <a:pPr lvl="0"/>
            <a:r>
              <a:rPr lang="en-ID" sz="1800" dirty="0" err="1"/>
              <a:t>Spanduk</a:t>
            </a:r>
            <a:r>
              <a:rPr lang="en-ID" sz="1800" dirty="0"/>
              <a:t>						</a:t>
            </a:r>
            <a:r>
              <a:rPr lang="en-ID" sz="1800" dirty="0" err="1" smtClean="0"/>
              <a:t>Rp</a:t>
            </a:r>
            <a:r>
              <a:rPr lang="en-ID" sz="1800" dirty="0"/>
              <a:t>.   15.000.000,-</a:t>
            </a:r>
            <a:endParaRPr lang="en-US" sz="1800" dirty="0"/>
          </a:p>
          <a:p>
            <a:pPr lvl="0"/>
            <a:r>
              <a:rPr lang="en-ID" sz="1800" dirty="0" err="1"/>
              <a:t>Baliho</a:t>
            </a:r>
            <a:r>
              <a:rPr lang="en-ID" sz="1800" dirty="0"/>
              <a:t>						</a:t>
            </a:r>
            <a:r>
              <a:rPr lang="en-ID" sz="1800" dirty="0" smtClean="0"/>
              <a:t>	</a:t>
            </a:r>
            <a:r>
              <a:rPr lang="en-ID" sz="1800" dirty="0" err="1" smtClean="0"/>
              <a:t>Rp</a:t>
            </a:r>
            <a:r>
              <a:rPr lang="en-ID" sz="1800" dirty="0"/>
              <a:t>.   15.000.000,-</a:t>
            </a:r>
            <a:endParaRPr lang="en-US" sz="1800" dirty="0"/>
          </a:p>
          <a:p>
            <a:pPr lvl="0"/>
            <a:r>
              <a:rPr lang="en-ID" sz="1800" dirty="0" err="1"/>
              <a:t>Balon</a:t>
            </a:r>
            <a:r>
              <a:rPr lang="en-ID" sz="1800" dirty="0"/>
              <a:t> </a:t>
            </a:r>
            <a:r>
              <a:rPr lang="en-ID" sz="1800" dirty="0" err="1"/>
              <a:t>Udara</a:t>
            </a:r>
            <a:r>
              <a:rPr lang="en-ID" sz="1800" dirty="0"/>
              <a:t>						</a:t>
            </a:r>
            <a:r>
              <a:rPr lang="en-ID" sz="1800" dirty="0" err="1" smtClean="0"/>
              <a:t>Rp</a:t>
            </a:r>
            <a:r>
              <a:rPr lang="en-ID" sz="1800" dirty="0"/>
              <a:t>.   25.000.000,-</a:t>
            </a:r>
            <a:endParaRPr lang="en-US" sz="1800" dirty="0"/>
          </a:p>
          <a:p>
            <a:pPr lvl="0"/>
            <a:r>
              <a:rPr lang="en-ID" sz="1800" dirty="0"/>
              <a:t>Radio						</a:t>
            </a:r>
            <a:r>
              <a:rPr lang="en-ID" sz="1800" dirty="0" smtClean="0"/>
              <a:t>	</a:t>
            </a:r>
            <a:r>
              <a:rPr lang="en-ID" sz="1800" dirty="0" err="1" smtClean="0"/>
              <a:t>Rp</a:t>
            </a:r>
            <a:r>
              <a:rPr lang="en-ID" sz="1800" dirty="0"/>
              <a:t>.   10.000.000,-</a:t>
            </a:r>
            <a:endParaRPr lang="en-US" sz="1800" dirty="0"/>
          </a:p>
          <a:p>
            <a:pPr lvl="0"/>
            <a:r>
              <a:rPr lang="en-ID" sz="1800" dirty="0"/>
              <a:t>Media </a:t>
            </a:r>
            <a:r>
              <a:rPr lang="en-ID" sz="1800" dirty="0" err="1"/>
              <a:t>Cetak</a:t>
            </a:r>
            <a:r>
              <a:rPr lang="en-ID" sz="1800" dirty="0"/>
              <a:t>						</a:t>
            </a:r>
            <a:r>
              <a:rPr lang="en-ID" sz="1800" dirty="0" err="1" smtClean="0"/>
              <a:t>Rp</a:t>
            </a:r>
            <a:r>
              <a:rPr lang="en-ID" sz="1800" dirty="0"/>
              <a:t>.     5.000.000,-</a:t>
            </a:r>
            <a:endParaRPr lang="en-US" sz="1800" dirty="0"/>
          </a:p>
          <a:p>
            <a:pPr lvl="0"/>
            <a:r>
              <a:rPr lang="en-ID" sz="1800" dirty="0"/>
              <a:t>Media Online						</a:t>
            </a:r>
            <a:r>
              <a:rPr lang="en-ID" sz="1800" dirty="0" err="1" smtClean="0"/>
              <a:t>Rp</a:t>
            </a:r>
            <a:r>
              <a:rPr lang="en-ID" sz="1800" dirty="0"/>
              <a:t>.     5.000.000,-</a:t>
            </a:r>
            <a:endParaRPr lang="en-US" sz="1800" dirty="0"/>
          </a:p>
          <a:p>
            <a:endParaRPr lang="en-US" sz="1800" dirty="0"/>
          </a:p>
        </p:txBody>
      </p:sp>
    </p:spTree>
    <p:extLst>
      <p:ext uri="{BB962C8B-B14F-4D97-AF65-F5344CB8AC3E}">
        <p14:creationId xmlns:p14="http://schemas.microsoft.com/office/powerpoint/2010/main" val="36733302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670" y="1260351"/>
            <a:ext cx="9624060" cy="4990084"/>
          </a:xfrm>
          <a:prstGeom prst="roundRect">
            <a:avLst/>
          </a:prstGeom>
          <a:ln w="38100">
            <a:solidFill>
              <a:schemeClr val="tx1"/>
            </a:solidFill>
          </a:ln>
        </p:spPr>
        <p:style>
          <a:lnRef idx="1">
            <a:schemeClr val="accent3"/>
          </a:lnRef>
          <a:fillRef idx="3">
            <a:schemeClr val="accent3"/>
          </a:fillRef>
          <a:effectRef idx="2">
            <a:schemeClr val="accent3"/>
          </a:effectRef>
          <a:fontRef idx="minor">
            <a:schemeClr val="lt1"/>
          </a:fontRef>
        </p:style>
        <p:txBody>
          <a:bodyPr>
            <a:noAutofit/>
          </a:bodyPr>
          <a:lstStyle/>
          <a:p>
            <a:pPr marL="0" lvl="0" indent="0">
              <a:buNone/>
            </a:pPr>
            <a:r>
              <a:rPr lang="en-ID" sz="1800" b="1" u="sng" dirty="0"/>
              <a:t>PERIZINAN</a:t>
            </a:r>
            <a:r>
              <a:rPr lang="en-ID" sz="2400" dirty="0"/>
              <a:t>					</a:t>
            </a:r>
            <a:r>
              <a:rPr lang="en-ID" sz="2400" dirty="0" smtClean="0"/>
              <a:t>		</a:t>
            </a:r>
            <a:r>
              <a:rPr lang="en-ID" sz="1600" dirty="0" err="1" smtClean="0"/>
              <a:t>Rp</a:t>
            </a:r>
            <a:r>
              <a:rPr lang="en-ID" sz="1600" dirty="0"/>
              <a:t>.   15.000.000</a:t>
            </a:r>
            <a:r>
              <a:rPr lang="en-ID" sz="1600" dirty="0" smtClean="0"/>
              <a:t>,-</a:t>
            </a:r>
            <a:endParaRPr lang="en-ID" sz="2400" dirty="0" smtClean="0"/>
          </a:p>
          <a:p>
            <a:pPr marL="0" lvl="0" indent="0">
              <a:buNone/>
            </a:pPr>
            <a:r>
              <a:rPr lang="en-ID" sz="1800" b="1" u="sng" dirty="0" smtClean="0"/>
              <a:t>KEAMANAN</a:t>
            </a:r>
            <a:r>
              <a:rPr lang="en-ID" sz="1800" dirty="0"/>
              <a:t>	</a:t>
            </a:r>
            <a:r>
              <a:rPr lang="en-ID" sz="2400" dirty="0"/>
              <a:t>				</a:t>
            </a:r>
            <a:r>
              <a:rPr lang="en-ID" sz="2400" dirty="0" smtClean="0"/>
              <a:t>	</a:t>
            </a:r>
            <a:r>
              <a:rPr lang="en-ID" sz="1600" dirty="0" err="1" smtClean="0"/>
              <a:t>Rp</a:t>
            </a:r>
            <a:r>
              <a:rPr lang="en-ID" sz="1600" dirty="0"/>
              <a:t>.   30.000.000</a:t>
            </a:r>
            <a:r>
              <a:rPr lang="en-ID" sz="1600" dirty="0" smtClean="0"/>
              <a:t>,-</a:t>
            </a:r>
            <a:endParaRPr lang="en-ID" sz="2400" dirty="0" smtClean="0"/>
          </a:p>
          <a:p>
            <a:pPr marL="0" lvl="0" indent="0">
              <a:buNone/>
            </a:pPr>
            <a:r>
              <a:rPr lang="en-ID" sz="1800" b="1" u="sng" dirty="0" smtClean="0"/>
              <a:t>KEBERSIHAN</a:t>
            </a:r>
            <a:r>
              <a:rPr lang="en-ID" sz="2400" dirty="0"/>
              <a:t>					</a:t>
            </a:r>
            <a:r>
              <a:rPr lang="en-ID" sz="2400" dirty="0" smtClean="0"/>
              <a:t>	</a:t>
            </a:r>
            <a:r>
              <a:rPr lang="en-ID" sz="1600" dirty="0" err="1" smtClean="0"/>
              <a:t>Rp</a:t>
            </a:r>
            <a:r>
              <a:rPr lang="en-ID" sz="1600" dirty="0"/>
              <a:t>.   15.000.000,-	</a:t>
            </a:r>
            <a:endParaRPr lang="en-ID" sz="1600" dirty="0" smtClean="0"/>
          </a:p>
          <a:p>
            <a:pPr marL="0" lvl="0" indent="0">
              <a:buNone/>
            </a:pPr>
            <a:r>
              <a:rPr lang="en-ID" sz="1800" b="1" u="sng" dirty="0" smtClean="0"/>
              <a:t>PERCETAKAN</a:t>
            </a:r>
            <a:endParaRPr lang="en-US" sz="1800" b="1" u="sng" dirty="0"/>
          </a:p>
          <a:p>
            <a:pPr lvl="0"/>
            <a:r>
              <a:rPr lang="en-ID" sz="1600" dirty="0"/>
              <a:t>Proposal Sponsorship				</a:t>
            </a:r>
            <a:r>
              <a:rPr lang="en-ID" sz="1600" dirty="0" smtClean="0"/>
              <a:t>	</a:t>
            </a:r>
            <a:r>
              <a:rPr lang="en-ID" sz="1600" dirty="0" err="1" smtClean="0"/>
              <a:t>Rp</a:t>
            </a:r>
            <a:r>
              <a:rPr lang="en-ID" sz="1600" dirty="0"/>
              <a:t>.   15.000.000,-</a:t>
            </a:r>
            <a:endParaRPr lang="en-US" sz="1600" dirty="0"/>
          </a:p>
          <a:p>
            <a:pPr lvl="0"/>
            <a:r>
              <a:rPr lang="en-ID" sz="1600" dirty="0" err="1"/>
              <a:t>Amplop</a:t>
            </a:r>
            <a:r>
              <a:rPr lang="en-ID" sz="1600" dirty="0"/>
              <a:t>					</a:t>
            </a:r>
            <a:r>
              <a:rPr lang="en-ID" sz="1600" dirty="0" smtClean="0"/>
              <a:t>		</a:t>
            </a:r>
            <a:r>
              <a:rPr lang="en-ID" sz="1600" dirty="0" err="1" smtClean="0"/>
              <a:t>Rp</a:t>
            </a:r>
            <a:r>
              <a:rPr lang="en-ID" sz="1600" dirty="0"/>
              <a:t>.     5.000.000,-</a:t>
            </a:r>
            <a:endParaRPr lang="en-US" sz="1600" dirty="0"/>
          </a:p>
          <a:p>
            <a:pPr marL="0" lvl="0" indent="0">
              <a:buNone/>
            </a:pPr>
            <a:endParaRPr lang="en-ID" sz="900" dirty="0" smtClean="0"/>
          </a:p>
          <a:p>
            <a:pPr marL="0" lvl="0" indent="0">
              <a:buNone/>
            </a:pPr>
            <a:r>
              <a:rPr lang="en-ID" sz="1800" b="1" u="sng" dirty="0" smtClean="0"/>
              <a:t>SEKRETARIAT</a:t>
            </a:r>
            <a:r>
              <a:rPr lang="en-ID" sz="1400" dirty="0"/>
              <a:t>					</a:t>
            </a:r>
            <a:r>
              <a:rPr lang="en-ID" sz="1400" dirty="0" smtClean="0"/>
              <a:t>	</a:t>
            </a:r>
            <a:r>
              <a:rPr lang="en-ID" sz="1600" dirty="0" err="1" smtClean="0"/>
              <a:t>Rp</a:t>
            </a:r>
            <a:r>
              <a:rPr lang="en-ID" sz="1600" dirty="0" smtClean="0"/>
              <a:t>.   </a:t>
            </a:r>
            <a:r>
              <a:rPr lang="en-ID" sz="1600" dirty="0"/>
              <a:t>15.000.000</a:t>
            </a:r>
            <a:r>
              <a:rPr lang="en-ID" sz="1600" dirty="0" smtClean="0"/>
              <a:t>,-</a:t>
            </a:r>
            <a:endParaRPr lang="en-ID" sz="1400" dirty="0" smtClean="0"/>
          </a:p>
          <a:p>
            <a:pPr marL="0" lvl="0" indent="0">
              <a:buNone/>
            </a:pPr>
            <a:r>
              <a:rPr lang="en-ID" sz="1800" b="1" u="sng" dirty="0" smtClean="0"/>
              <a:t>ADMINISTRASI</a:t>
            </a:r>
            <a:r>
              <a:rPr lang="en-ID" sz="1400" dirty="0"/>
              <a:t>					</a:t>
            </a:r>
            <a:r>
              <a:rPr lang="en-ID" sz="1400" dirty="0" smtClean="0"/>
              <a:t>	</a:t>
            </a:r>
            <a:r>
              <a:rPr lang="en-ID" sz="1600" dirty="0" err="1" smtClean="0"/>
              <a:t>Rp</a:t>
            </a:r>
            <a:r>
              <a:rPr lang="en-ID" sz="1600" dirty="0"/>
              <a:t>.   10.000.000,-  </a:t>
            </a:r>
            <a:endParaRPr lang="en-ID" sz="1600" dirty="0" smtClean="0"/>
          </a:p>
          <a:p>
            <a:pPr marL="0" lvl="0" indent="0">
              <a:buNone/>
            </a:pPr>
            <a:endParaRPr lang="en-ID" sz="1600" dirty="0"/>
          </a:p>
          <a:p>
            <a:pPr marL="0" lvl="0" indent="0">
              <a:buNone/>
            </a:pPr>
            <a:endParaRPr lang="en-ID" sz="1600" dirty="0" smtClean="0"/>
          </a:p>
          <a:p>
            <a:pPr marL="0" lvl="0" indent="0">
              <a:buNone/>
            </a:pPr>
            <a:endParaRPr lang="en-ID" sz="1600" dirty="0" smtClean="0"/>
          </a:p>
          <a:p>
            <a:pPr marL="0" lvl="0" indent="0">
              <a:buNone/>
            </a:pPr>
            <a:endParaRPr lang="en-ID" sz="1600" dirty="0"/>
          </a:p>
          <a:p>
            <a:pPr marL="0" lvl="0" indent="0">
              <a:buNone/>
            </a:pPr>
            <a:r>
              <a:rPr lang="en-ID" sz="900" dirty="0"/>
              <a:t>	</a:t>
            </a:r>
            <a:endParaRPr lang="en-US" sz="900" dirty="0"/>
          </a:p>
          <a:p>
            <a:endParaRPr lang="en-US" sz="700" dirty="0"/>
          </a:p>
        </p:txBody>
      </p:sp>
      <p:sp>
        <p:nvSpPr>
          <p:cNvPr id="10" name="TextBox 9"/>
          <p:cNvSpPr txBox="1"/>
          <p:nvPr/>
        </p:nvSpPr>
        <p:spPr>
          <a:xfrm>
            <a:off x="810196" y="5076775"/>
            <a:ext cx="909127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D" sz="2800" dirty="0" smtClean="0"/>
              <a:t>JUMLAH					</a:t>
            </a:r>
            <a:r>
              <a:rPr lang="en-ID" sz="2800" dirty="0" err="1" smtClean="0"/>
              <a:t>Rp</a:t>
            </a:r>
            <a:r>
              <a:rPr lang="en-ID" sz="2800" dirty="0" smtClean="0"/>
              <a:t>. 972.990.000,-</a:t>
            </a:r>
            <a:endParaRPr lang="en-US" sz="2800" dirty="0"/>
          </a:p>
        </p:txBody>
      </p:sp>
    </p:spTree>
    <p:extLst>
      <p:ext uri="{BB962C8B-B14F-4D97-AF65-F5344CB8AC3E}">
        <p14:creationId xmlns:p14="http://schemas.microsoft.com/office/powerpoint/2010/main" val="27844328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E:\Data A2N\ATIRO LUKI 2019\KAMPAR 2019\4 Presentasi Kampar Expo 2019\PROPOSAL KAMPAR EXPO 2019_Background_Page_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693400" cy="75612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70943" y="1174983"/>
            <a:ext cx="8351514" cy="1631216"/>
          </a:xfrm>
          <a:prstGeom prst="rect">
            <a:avLst/>
          </a:prstGeom>
          <a:noFill/>
        </p:spPr>
        <p:txBody>
          <a:bodyPr wrap="square" rtlCol="0">
            <a:spAutoFit/>
          </a:bodyPr>
          <a:lstStyle/>
          <a:p>
            <a:pPr algn="ctr"/>
            <a:r>
              <a:rPr lang="id-ID" sz="2000" dirty="0">
                <a:solidFill>
                  <a:schemeClr val="bg1"/>
                </a:solidFill>
                <a:latin typeface="Trebuchet MS" pitchFamily="34" charset="0"/>
              </a:rPr>
              <a:t>Demikian proposal kegiatan Kampar Expo2019 ini kami sampaikan dalam rangka membangkitkan peluang bisnis dan investasi khususnya dalam bidang kebudayaan dan pariwisata di Kabupaten Kampar. </a:t>
            </a:r>
          </a:p>
          <a:p>
            <a:pPr algn="ctr"/>
            <a:endParaRPr lang="id-ID" sz="2000" dirty="0">
              <a:solidFill>
                <a:schemeClr val="bg1"/>
              </a:solidFill>
              <a:latin typeface="Trebuchet MS" pitchFamily="34" charset="0"/>
            </a:endParaRPr>
          </a:p>
          <a:p>
            <a:pPr algn="ctr"/>
            <a:r>
              <a:rPr lang="id-ID" sz="2000" dirty="0">
                <a:solidFill>
                  <a:schemeClr val="bg1"/>
                </a:solidFill>
                <a:latin typeface="Trebuchet MS" pitchFamily="34" charset="0"/>
              </a:rPr>
              <a:t>Mudah-mudahan mendapat dukungan positif dari semua pihak.</a:t>
            </a:r>
          </a:p>
        </p:txBody>
      </p:sp>
      <p:sp>
        <p:nvSpPr>
          <p:cNvPr id="5" name="TextBox 4"/>
          <p:cNvSpPr txBox="1"/>
          <p:nvPr/>
        </p:nvSpPr>
        <p:spPr>
          <a:xfrm>
            <a:off x="2286360" y="396255"/>
            <a:ext cx="6120680" cy="707886"/>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s-ES" sz="4000" dirty="0">
                <a:solidFill>
                  <a:srgbClr val="FFFF00"/>
                </a:solidFill>
                <a:latin typeface="Aharoni" pitchFamily="2" charset="-79"/>
                <a:cs typeface="Aharoni" pitchFamily="2" charset="-79"/>
              </a:rPr>
              <a:t>PENUTUP</a:t>
            </a:r>
            <a:endParaRPr lang="id-ID" sz="4000" dirty="0">
              <a:solidFill>
                <a:srgbClr val="FFFF00"/>
              </a:solidFill>
              <a:latin typeface="Aharoni" pitchFamily="2" charset="-79"/>
              <a:cs typeface="Aharoni" pitchFamily="2" charset="-79"/>
            </a:endParaRPr>
          </a:p>
        </p:txBody>
      </p:sp>
    </p:spTree>
    <p:extLst>
      <p:ext uri="{BB962C8B-B14F-4D97-AF65-F5344CB8AC3E}">
        <p14:creationId xmlns:p14="http://schemas.microsoft.com/office/powerpoint/2010/main" val="38840557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Data A2N\ATIRO LUKI 2019\KAMPAR 2019\4 Presentasi Kampar Expo 2019\PROPOSAL KAMPAR EXPO 2019_Page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037"/>
            <a:ext cx="10693400" cy="756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43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1000"/>
                                        <p:tgtEl>
                                          <p:spTgt spid="13314"/>
                                        </p:tgtEl>
                                      </p:cBhvr>
                                    </p:animEffect>
                                    <p:anim calcmode="lin" valueType="num">
                                      <p:cBhvr>
                                        <p:cTn id="8" dur="1000" fill="hold"/>
                                        <p:tgtEl>
                                          <p:spTgt spid="13314"/>
                                        </p:tgtEl>
                                        <p:attrNameLst>
                                          <p:attrName>ppt_x</p:attrName>
                                        </p:attrNameLst>
                                      </p:cBhvr>
                                      <p:tavLst>
                                        <p:tav tm="0">
                                          <p:val>
                                            <p:strVal val="#ppt_x"/>
                                          </p:val>
                                        </p:tav>
                                        <p:tav tm="100000">
                                          <p:val>
                                            <p:strVal val="#ppt_x"/>
                                          </p:val>
                                        </p:tav>
                                      </p:tavLst>
                                    </p:anim>
                                    <p:anim calcmode="lin" valueType="num">
                                      <p:cBhvr>
                                        <p:cTn id="9"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Data A2N\ATIRO LUKI 2019\KAMPAR 2019\4 Presentasi Kampar Expo 2019\PROPOSAL KAMPAR EXPO 2019_Background_Page_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8188" y="668316"/>
            <a:ext cx="7200800" cy="861774"/>
          </a:xfrm>
          <a:prstGeom prst="rect">
            <a:avLst/>
          </a:prstGeom>
          <a:noFill/>
          <a:effectLst>
            <a:outerShdw blurRad="50800" dist="38100" dir="8100000" algn="tr" rotWithShape="0">
              <a:prstClr val="black">
                <a:alpha val="40000"/>
              </a:prstClr>
            </a:outerShdw>
          </a:effectLst>
        </p:spPr>
        <p:txBody>
          <a:bodyPr wrap="square" rtlCol="0">
            <a:spAutoFit/>
          </a:bodyPr>
          <a:lstStyle/>
          <a:p>
            <a:r>
              <a:rPr lang="id-ID" sz="5000" dirty="0">
                <a:solidFill>
                  <a:schemeClr val="bg1"/>
                </a:solidFill>
                <a:latin typeface="Aharoni" pitchFamily="2" charset="-79"/>
                <a:cs typeface="Aharoni" pitchFamily="2" charset="-79"/>
              </a:rPr>
              <a:t>BENTUK </a:t>
            </a:r>
            <a:r>
              <a:rPr lang="id-ID" sz="5000" dirty="0" smtClean="0">
                <a:solidFill>
                  <a:schemeClr val="bg1"/>
                </a:solidFill>
                <a:latin typeface="Aharoni" pitchFamily="2" charset="-79"/>
                <a:cs typeface="Aharoni" pitchFamily="2" charset="-79"/>
              </a:rPr>
              <a:t>ACARA</a:t>
            </a:r>
            <a:endParaRPr lang="id-ID" sz="5000" dirty="0">
              <a:solidFill>
                <a:schemeClr val="bg1"/>
              </a:solidFill>
              <a:latin typeface="Aharoni" pitchFamily="2" charset="-79"/>
              <a:cs typeface="Aharoni" pitchFamily="2" charset="-79"/>
            </a:endParaRPr>
          </a:p>
        </p:txBody>
      </p:sp>
      <p:sp>
        <p:nvSpPr>
          <p:cNvPr id="5" name="TextBox 4"/>
          <p:cNvSpPr txBox="1"/>
          <p:nvPr/>
        </p:nvSpPr>
        <p:spPr>
          <a:xfrm>
            <a:off x="1029048" y="2916535"/>
            <a:ext cx="5904656" cy="3416320"/>
          </a:xfrm>
          <a:prstGeom prst="rect">
            <a:avLst/>
          </a:prstGeom>
          <a:noFill/>
        </p:spPr>
        <p:txBody>
          <a:bodyPr wrap="square" rtlCol="0">
            <a:spAutoFit/>
          </a:bodyPr>
          <a:lstStyle/>
          <a:p>
            <a:r>
              <a:rPr lang="id-ID" sz="2400" dirty="0">
                <a:solidFill>
                  <a:schemeClr val="bg1"/>
                </a:solidFill>
                <a:latin typeface="Trebuchet MS" pitchFamily="34" charset="0"/>
              </a:rPr>
              <a:t>Pameran ini memberikan informasi kepada seluruh lapisan masyarakat tentang pembangunan yang telah dan akan dicapai oleh pemerintah provinsi, kota dan kabupaten di Indonesia, khususnya di Kabupaten Kampar. Pameran ini akan diikuti oleh seluruh SKPD-SKPD tingkat provinsi, kota dan kabupaten.</a:t>
            </a:r>
          </a:p>
        </p:txBody>
      </p:sp>
      <p:sp>
        <p:nvSpPr>
          <p:cNvPr id="6" name="TextBox 5"/>
          <p:cNvSpPr txBox="1"/>
          <p:nvPr/>
        </p:nvSpPr>
        <p:spPr>
          <a:xfrm>
            <a:off x="1026220" y="1692398"/>
            <a:ext cx="5544616" cy="1015663"/>
          </a:xfrm>
          <a:prstGeom prst="rect">
            <a:avLst/>
          </a:prstGeom>
          <a:noFill/>
          <a:effectLst>
            <a:outerShdw blurRad="50800" dist="38100" dir="8100000" algn="tr" rotWithShape="0">
              <a:prstClr val="black">
                <a:alpha val="40000"/>
              </a:prstClr>
            </a:outerShdw>
          </a:effectLst>
        </p:spPr>
        <p:txBody>
          <a:bodyPr wrap="square" rtlCol="0">
            <a:spAutoFit/>
          </a:bodyPr>
          <a:lstStyle/>
          <a:p>
            <a:r>
              <a:rPr lang="es-ES" sz="3000" dirty="0">
                <a:solidFill>
                  <a:srgbClr val="FFFF00"/>
                </a:solidFill>
                <a:latin typeface="Impact" pitchFamily="34" charset="0"/>
                <a:cs typeface="Aharoni" pitchFamily="2" charset="-79"/>
              </a:rPr>
              <a:t>PAMERAN PEMBANGUNAN</a:t>
            </a:r>
          </a:p>
          <a:p>
            <a:r>
              <a:rPr lang="es-ES" sz="3000" dirty="0">
                <a:solidFill>
                  <a:srgbClr val="FFFF00"/>
                </a:solidFill>
                <a:latin typeface="Impact" pitchFamily="34" charset="0"/>
                <a:cs typeface="Aharoni" pitchFamily="2" charset="-79"/>
              </a:rPr>
              <a:t>DAN POTENSI DAERAH</a:t>
            </a:r>
            <a:endParaRPr lang="id-ID" sz="3000" dirty="0">
              <a:solidFill>
                <a:srgbClr val="FFFF00"/>
              </a:solidFill>
              <a:latin typeface="Impact" pitchFamily="34" charset="0"/>
              <a:cs typeface="Aharoni" pitchFamily="2" charset="-79"/>
            </a:endParaRPr>
          </a:p>
        </p:txBody>
      </p:sp>
    </p:spTree>
    <p:extLst>
      <p:ext uri="{BB962C8B-B14F-4D97-AF65-F5344CB8AC3E}">
        <p14:creationId xmlns:p14="http://schemas.microsoft.com/office/powerpoint/2010/main" val="2935628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Data A2N\ATIRO LUKI 2019\KAMPAR 2019\4 Presentasi Kampar Expo 2019\PROPOSAL KAMPAR EXPO 2019_Background_Page_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6" y="-1587"/>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9048" y="3420591"/>
            <a:ext cx="5904656" cy="3046988"/>
          </a:xfrm>
          <a:prstGeom prst="rect">
            <a:avLst/>
          </a:prstGeom>
          <a:noFill/>
        </p:spPr>
        <p:txBody>
          <a:bodyPr wrap="square" rtlCol="0">
            <a:spAutoFit/>
          </a:bodyPr>
          <a:lstStyle/>
          <a:p>
            <a:r>
              <a:rPr lang="id-ID" sz="2400" dirty="0">
                <a:solidFill>
                  <a:schemeClr val="bg1"/>
                </a:solidFill>
                <a:latin typeface="Trebuchet MS" pitchFamily="34" charset="0"/>
              </a:rPr>
              <a:t>Akan dipamerkan informasi dan promosi tentang produk/jasa karya kreatif masyarakat luas, industri, perbankan, pertanian, pendidikan, mitra usaha, pemerintah provinsi, kota, dan kabupaten di Indonesia, khususnya Pemerintah Kabupaten Kampar dan institusi pendukung lainnya. </a:t>
            </a:r>
          </a:p>
        </p:txBody>
      </p:sp>
      <p:sp>
        <p:nvSpPr>
          <p:cNvPr id="5" name="TextBox 4"/>
          <p:cNvSpPr txBox="1"/>
          <p:nvPr/>
        </p:nvSpPr>
        <p:spPr>
          <a:xfrm>
            <a:off x="1026220" y="2188904"/>
            <a:ext cx="6120680" cy="1015663"/>
          </a:xfrm>
          <a:prstGeom prst="rect">
            <a:avLst/>
          </a:prstGeom>
          <a:noFill/>
          <a:effectLst>
            <a:outerShdw blurRad="50800" dist="38100" dir="8100000" algn="tr" rotWithShape="0">
              <a:prstClr val="black">
                <a:alpha val="40000"/>
              </a:prstClr>
            </a:outerShdw>
          </a:effectLst>
        </p:spPr>
        <p:txBody>
          <a:bodyPr wrap="square" rtlCol="0">
            <a:spAutoFit/>
          </a:bodyPr>
          <a:lstStyle/>
          <a:p>
            <a:r>
              <a:rPr lang="es-ES" sz="3000" dirty="0">
                <a:solidFill>
                  <a:srgbClr val="FFFF00"/>
                </a:solidFill>
                <a:latin typeface="Impact" pitchFamily="34" charset="0"/>
                <a:cs typeface="Aharoni" pitchFamily="2" charset="-79"/>
              </a:rPr>
              <a:t>PAMERAN PRODUK  UNGGULAN KREATIF</a:t>
            </a:r>
          </a:p>
          <a:p>
            <a:r>
              <a:rPr lang="es-ES" sz="3000" dirty="0">
                <a:solidFill>
                  <a:srgbClr val="FFFF00"/>
                </a:solidFill>
                <a:latin typeface="Impact" pitchFamily="34" charset="0"/>
                <a:cs typeface="Aharoni" pitchFamily="2" charset="-79"/>
              </a:rPr>
              <a:t>DAN INOVATIF DAERAH</a:t>
            </a:r>
            <a:endParaRPr lang="id-ID" sz="3000" dirty="0">
              <a:solidFill>
                <a:srgbClr val="FFFF00"/>
              </a:solidFill>
              <a:latin typeface="Impact" pitchFamily="34" charset="0"/>
              <a:cs typeface="Aharoni" pitchFamily="2" charset="-79"/>
            </a:endParaRPr>
          </a:p>
        </p:txBody>
      </p:sp>
    </p:spTree>
    <p:extLst>
      <p:ext uri="{BB962C8B-B14F-4D97-AF65-F5344CB8AC3E}">
        <p14:creationId xmlns:p14="http://schemas.microsoft.com/office/powerpoint/2010/main" val="670468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Data A2N\ATIRO LUKI 2019\KAMPAR 2019\4 Presentasi Kampar Expo 2019\PROPOSAL KAMPAR EXPO 2019_Background_Page_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9048" y="2708062"/>
            <a:ext cx="5469780" cy="3046988"/>
          </a:xfrm>
          <a:prstGeom prst="rect">
            <a:avLst/>
          </a:prstGeom>
          <a:noFill/>
        </p:spPr>
        <p:txBody>
          <a:bodyPr wrap="square" rtlCol="0">
            <a:spAutoFit/>
          </a:bodyPr>
          <a:lstStyle/>
          <a:p>
            <a:r>
              <a:rPr lang="id-ID" sz="2400" dirty="0">
                <a:solidFill>
                  <a:schemeClr val="bg1"/>
                </a:solidFill>
                <a:latin typeface="Trebuchet MS" pitchFamily="34" charset="0"/>
              </a:rPr>
              <a:t>Merupakan tempat berbagi penawaran kerjasama dan investasi, serta membahas segala bentuk investasi yang ada di Kabupaten Kampar.</a:t>
            </a:r>
          </a:p>
          <a:p>
            <a:r>
              <a:rPr lang="id-ID" sz="2400" dirty="0">
                <a:solidFill>
                  <a:schemeClr val="bg1"/>
                </a:solidFill>
                <a:latin typeface="Trebuchet MS" pitchFamily="34" charset="0"/>
              </a:rPr>
              <a:t>Kegiatan ini akan diikuti oleh Pemerintah Kampar, Pakar Investasi,  Investor, BUMN/ BUMD, Perbankan, Akademisi dan lain-lain.</a:t>
            </a:r>
          </a:p>
        </p:txBody>
      </p:sp>
      <p:sp>
        <p:nvSpPr>
          <p:cNvPr id="5" name="TextBox 4"/>
          <p:cNvSpPr txBox="1"/>
          <p:nvPr/>
        </p:nvSpPr>
        <p:spPr>
          <a:xfrm>
            <a:off x="1026220" y="1980431"/>
            <a:ext cx="6120680" cy="553998"/>
          </a:xfrm>
          <a:prstGeom prst="rect">
            <a:avLst/>
          </a:prstGeom>
          <a:noFill/>
          <a:effectLst>
            <a:outerShdw blurRad="50800" dist="38100" dir="8100000" algn="tr" rotWithShape="0">
              <a:prstClr val="black">
                <a:alpha val="40000"/>
              </a:prstClr>
            </a:outerShdw>
          </a:effectLst>
        </p:spPr>
        <p:txBody>
          <a:bodyPr wrap="square" rtlCol="0">
            <a:spAutoFit/>
          </a:bodyPr>
          <a:lstStyle/>
          <a:p>
            <a:r>
              <a:rPr lang="es-ES" sz="3000" dirty="0">
                <a:solidFill>
                  <a:srgbClr val="FFFF00"/>
                </a:solidFill>
                <a:latin typeface="Impact" pitchFamily="34" charset="0"/>
                <a:cs typeface="Aharoni" pitchFamily="2" charset="-79"/>
              </a:rPr>
              <a:t>KAMPAR INVESTMENT FORUM 2019</a:t>
            </a:r>
            <a:endParaRPr lang="id-ID" sz="3000" dirty="0">
              <a:solidFill>
                <a:srgbClr val="FFFF00"/>
              </a:solidFill>
              <a:latin typeface="Impact" pitchFamily="34" charset="0"/>
              <a:cs typeface="Aharoni" pitchFamily="2" charset="-79"/>
            </a:endParaRPr>
          </a:p>
        </p:txBody>
      </p:sp>
    </p:spTree>
    <p:extLst>
      <p:ext uri="{BB962C8B-B14F-4D97-AF65-F5344CB8AC3E}">
        <p14:creationId xmlns:p14="http://schemas.microsoft.com/office/powerpoint/2010/main" val="506908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Data A2N\ATIRO LUKI 2019\KAMPAR 2019\4 Presentasi Kampar Expo 2019\PROPOSAL KAMPAR EXPO 2019_Background_Page_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09368" y="2268463"/>
            <a:ext cx="5469780" cy="3785652"/>
          </a:xfrm>
          <a:prstGeom prst="rect">
            <a:avLst/>
          </a:prstGeom>
          <a:noFill/>
        </p:spPr>
        <p:txBody>
          <a:bodyPr wrap="square" rtlCol="0">
            <a:spAutoFit/>
          </a:bodyPr>
          <a:lstStyle/>
          <a:p>
            <a:r>
              <a:rPr lang="id-ID" sz="2400" dirty="0">
                <a:solidFill>
                  <a:schemeClr val="bg1"/>
                </a:solidFill>
                <a:latin typeface="Trebuchet MS" pitchFamily="34" charset="0"/>
              </a:rPr>
              <a:t>Kampar Expo 2019 akan digelar Tabligh Akbar dalam rangka upaya membangun persatuan umat untuk melakukan komunikasi intelektual, spiritual dan sosial antara sesama, sehingga tujuan agama dan tujuan sosial dapat terwujud dengan baik. </a:t>
            </a:r>
          </a:p>
          <a:p>
            <a:r>
              <a:rPr lang="id-ID" sz="2400" dirty="0">
                <a:solidFill>
                  <a:schemeClr val="bg1"/>
                </a:solidFill>
                <a:latin typeface="Trebuchet MS" pitchFamily="34" charset="0"/>
              </a:rPr>
              <a:t>Akan dihadiri oleh para pejabat pemerintahan, undangan, peserta pameran dan masyarakat umum.</a:t>
            </a:r>
          </a:p>
        </p:txBody>
      </p:sp>
      <p:sp>
        <p:nvSpPr>
          <p:cNvPr id="5" name="TextBox 4"/>
          <p:cNvSpPr txBox="1"/>
          <p:nvPr/>
        </p:nvSpPr>
        <p:spPr>
          <a:xfrm>
            <a:off x="3906540" y="1662196"/>
            <a:ext cx="6120680" cy="553998"/>
          </a:xfrm>
          <a:prstGeom prst="rect">
            <a:avLst/>
          </a:prstGeom>
          <a:noFill/>
          <a:effectLst>
            <a:outerShdw blurRad="50800" dist="38100" dir="8100000" algn="tr" rotWithShape="0">
              <a:prstClr val="black">
                <a:alpha val="40000"/>
              </a:prstClr>
            </a:outerShdw>
          </a:effectLst>
        </p:spPr>
        <p:txBody>
          <a:bodyPr wrap="square" rtlCol="0">
            <a:spAutoFit/>
          </a:bodyPr>
          <a:lstStyle/>
          <a:p>
            <a:r>
              <a:rPr lang="es-ES" sz="3000" dirty="0">
                <a:solidFill>
                  <a:srgbClr val="FFFF00"/>
                </a:solidFill>
                <a:latin typeface="Impact" pitchFamily="34" charset="0"/>
                <a:cs typeface="Aharoni" pitchFamily="2" charset="-79"/>
              </a:rPr>
              <a:t>TABLIGH AKBAR</a:t>
            </a:r>
            <a:endParaRPr lang="id-ID" sz="3000" dirty="0">
              <a:solidFill>
                <a:srgbClr val="FFFF00"/>
              </a:solidFill>
              <a:latin typeface="Impact" pitchFamily="34" charset="0"/>
              <a:cs typeface="Aharoni" pitchFamily="2" charset="-79"/>
            </a:endParaRPr>
          </a:p>
        </p:txBody>
      </p:sp>
    </p:spTree>
    <p:extLst>
      <p:ext uri="{BB962C8B-B14F-4D97-AF65-F5344CB8AC3E}">
        <p14:creationId xmlns:p14="http://schemas.microsoft.com/office/powerpoint/2010/main" val="105336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Data A2N\ATIRO LUKI 2019\KAMPAR 2019\4 Presentasi Kampar Expo 2019\PROPOSAL KAMPAR EXPO 2019_Background_Page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62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09368" y="2587267"/>
            <a:ext cx="5469780" cy="4154984"/>
          </a:xfrm>
          <a:prstGeom prst="rect">
            <a:avLst/>
          </a:prstGeom>
          <a:noFill/>
        </p:spPr>
        <p:txBody>
          <a:bodyPr wrap="square" rtlCol="0">
            <a:spAutoFit/>
          </a:bodyPr>
          <a:lstStyle/>
          <a:p>
            <a:r>
              <a:rPr lang="id-ID" sz="2400" dirty="0">
                <a:solidFill>
                  <a:schemeClr val="bg1"/>
                </a:solidFill>
                <a:latin typeface="Trebuchet MS" pitchFamily="34" charset="0"/>
              </a:rPr>
              <a:t>Dengan kegiatan Seni Budaya ini diharapkan dapat memacu semangat para seniman untuk terus berkarya dan berkreasi secara maksimal. Hal ini memiliki arti penting bukan dilihat dari sisi kepentingan usaha saja, akan tetapi lebih jauh lagi bagi kepentingan potensi unggulan daerah khususnya bidang pariwisata dan pelestarian serta pengembangan budaya bangsa</a:t>
            </a:r>
            <a:r>
              <a:rPr lang="id-ID" sz="2400" dirty="0" smtClean="0">
                <a:solidFill>
                  <a:schemeClr val="bg1"/>
                </a:solidFill>
                <a:latin typeface="Trebuchet MS" pitchFamily="34" charset="0"/>
              </a:rPr>
              <a:t>.</a:t>
            </a:r>
            <a:endParaRPr lang="id-ID" sz="2400" dirty="0">
              <a:solidFill>
                <a:schemeClr val="bg1"/>
              </a:solidFill>
              <a:latin typeface="Trebuchet MS" pitchFamily="34" charset="0"/>
            </a:endParaRPr>
          </a:p>
        </p:txBody>
      </p:sp>
      <p:sp>
        <p:nvSpPr>
          <p:cNvPr id="5" name="TextBox 4"/>
          <p:cNvSpPr txBox="1"/>
          <p:nvPr/>
        </p:nvSpPr>
        <p:spPr>
          <a:xfrm>
            <a:off x="3906540" y="1981000"/>
            <a:ext cx="6120680" cy="553998"/>
          </a:xfrm>
          <a:prstGeom prst="rect">
            <a:avLst/>
          </a:prstGeom>
          <a:noFill/>
          <a:effectLst>
            <a:outerShdw blurRad="50800" dist="38100" dir="8100000" algn="tr" rotWithShape="0">
              <a:prstClr val="black">
                <a:alpha val="40000"/>
              </a:prstClr>
            </a:outerShdw>
          </a:effectLst>
        </p:spPr>
        <p:txBody>
          <a:bodyPr wrap="square" rtlCol="0">
            <a:spAutoFit/>
          </a:bodyPr>
          <a:lstStyle/>
          <a:p>
            <a:r>
              <a:rPr lang="es-ES" sz="3000" dirty="0">
                <a:solidFill>
                  <a:srgbClr val="FFFF00"/>
                </a:solidFill>
                <a:latin typeface="Impact" pitchFamily="34" charset="0"/>
                <a:cs typeface="Aharoni" pitchFamily="2" charset="-79"/>
              </a:rPr>
              <a:t>GELAR SENI BUDAYA</a:t>
            </a:r>
            <a:endParaRPr lang="id-ID" sz="3000" dirty="0">
              <a:solidFill>
                <a:srgbClr val="FFFF00"/>
              </a:solidFill>
              <a:latin typeface="Impact" pitchFamily="34" charset="0"/>
              <a:cs typeface="Aharoni" pitchFamily="2" charset="-79"/>
            </a:endParaRPr>
          </a:p>
        </p:txBody>
      </p:sp>
    </p:spTree>
    <p:extLst>
      <p:ext uri="{BB962C8B-B14F-4D97-AF65-F5344CB8AC3E}">
        <p14:creationId xmlns:p14="http://schemas.microsoft.com/office/powerpoint/2010/main" val="2894740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9395" y="446161"/>
            <a:ext cx="9089390" cy="1620771"/>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D"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KARNAVAL </a:t>
            </a:r>
            <a:r>
              <a:rPr lang="en-ID"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BUDAYA</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 name="Subtitle 2"/>
          <p:cNvSpPr>
            <a:spLocks noGrp="1"/>
          </p:cNvSpPr>
          <p:nvPr>
            <p:ph type="subTitle" idx="1"/>
          </p:nvPr>
        </p:nvSpPr>
        <p:spPr>
          <a:xfrm>
            <a:off x="1136232" y="1875220"/>
            <a:ext cx="8358211" cy="3016902"/>
          </a:xfrm>
        </p:spPr>
        <p:txBody>
          <a:bodyPr>
            <a:normAutofit/>
          </a:bodyPr>
          <a:lstStyle/>
          <a:p>
            <a:r>
              <a:rPr lang="en-ID" sz="2500" b="1" dirty="0" err="1">
                <a:solidFill>
                  <a:schemeClr val="tx1"/>
                </a:solidFill>
              </a:rPr>
              <a:t>Kegiatan</a:t>
            </a:r>
            <a:r>
              <a:rPr lang="en-ID" sz="2500" b="1" dirty="0">
                <a:solidFill>
                  <a:schemeClr val="tx1"/>
                </a:solidFill>
              </a:rPr>
              <a:t> </a:t>
            </a:r>
            <a:r>
              <a:rPr lang="en-ID" sz="2500" b="1" dirty="0" err="1">
                <a:solidFill>
                  <a:schemeClr val="tx1"/>
                </a:solidFill>
              </a:rPr>
              <a:t>ini</a:t>
            </a:r>
            <a:r>
              <a:rPr lang="en-ID" sz="2500" b="1" dirty="0">
                <a:solidFill>
                  <a:schemeClr val="tx1"/>
                </a:solidFill>
              </a:rPr>
              <a:t> </a:t>
            </a:r>
            <a:r>
              <a:rPr lang="en-ID" sz="2500" b="1" dirty="0" err="1">
                <a:solidFill>
                  <a:schemeClr val="tx1"/>
                </a:solidFill>
              </a:rPr>
              <a:t>merupakan</a:t>
            </a:r>
            <a:r>
              <a:rPr lang="en-ID" sz="2500" b="1" dirty="0">
                <a:solidFill>
                  <a:schemeClr val="tx1"/>
                </a:solidFill>
              </a:rPr>
              <a:t> </a:t>
            </a:r>
            <a:r>
              <a:rPr lang="en-ID" sz="2500" b="1" dirty="0" err="1">
                <a:solidFill>
                  <a:schemeClr val="tx1"/>
                </a:solidFill>
              </a:rPr>
              <a:t>tampilan</a:t>
            </a:r>
            <a:r>
              <a:rPr lang="en-ID" sz="2500" b="1" dirty="0">
                <a:solidFill>
                  <a:schemeClr val="tx1"/>
                </a:solidFill>
              </a:rPr>
              <a:t> </a:t>
            </a:r>
            <a:r>
              <a:rPr lang="en-ID" sz="2500" b="1" dirty="0" err="1">
                <a:solidFill>
                  <a:schemeClr val="tx1"/>
                </a:solidFill>
              </a:rPr>
              <a:t>budaya</a:t>
            </a:r>
            <a:r>
              <a:rPr lang="en-ID" sz="2500" b="1" dirty="0">
                <a:solidFill>
                  <a:schemeClr val="tx1"/>
                </a:solidFill>
              </a:rPr>
              <a:t> </a:t>
            </a:r>
            <a:r>
              <a:rPr lang="en-ID" sz="2500" b="1" dirty="0" err="1">
                <a:solidFill>
                  <a:schemeClr val="tx1"/>
                </a:solidFill>
              </a:rPr>
              <a:t>kabupaten</a:t>
            </a:r>
            <a:r>
              <a:rPr lang="en-ID" sz="2500" b="1" dirty="0">
                <a:solidFill>
                  <a:schemeClr val="tx1"/>
                </a:solidFill>
              </a:rPr>
              <a:t> Kampar </a:t>
            </a:r>
            <a:r>
              <a:rPr lang="en-ID" sz="2500" b="1" dirty="0" err="1">
                <a:solidFill>
                  <a:schemeClr val="tx1"/>
                </a:solidFill>
              </a:rPr>
              <a:t>dalam</a:t>
            </a:r>
            <a:r>
              <a:rPr lang="en-ID" sz="2500" b="1" dirty="0">
                <a:solidFill>
                  <a:schemeClr val="tx1"/>
                </a:solidFill>
              </a:rPr>
              <a:t> </a:t>
            </a:r>
            <a:r>
              <a:rPr lang="en-ID" sz="2500" b="1" dirty="0" err="1">
                <a:solidFill>
                  <a:schemeClr val="tx1"/>
                </a:solidFill>
              </a:rPr>
              <a:t>bentuk</a:t>
            </a:r>
            <a:r>
              <a:rPr lang="en-ID" sz="2500" b="1" dirty="0">
                <a:solidFill>
                  <a:schemeClr val="tx1"/>
                </a:solidFill>
              </a:rPr>
              <a:t> parade </a:t>
            </a:r>
            <a:r>
              <a:rPr lang="en-ID" sz="2500" b="1" dirty="0" err="1">
                <a:solidFill>
                  <a:schemeClr val="tx1"/>
                </a:solidFill>
              </a:rPr>
              <a:t>atau</a:t>
            </a:r>
            <a:r>
              <a:rPr lang="en-ID" sz="2500" b="1" dirty="0">
                <a:solidFill>
                  <a:schemeClr val="tx1"/>
                </a:solidFill>
              </a:rPr>
              <a:t> </a:t>
            </a:r>
            <a:r>
              <a:rPr lang="en-ID" sz="2500" b="1" dirty="0" err="1">
                <a:solidFill>
                  <a:schemeClr val="tx1"/>
                </a:solidFill>
              </a:rPr>
              <a:t>pawai</a:t>
            </a:r>
            <a:r>
              <a:rPr lang="en-ID" sz="2500" b="1" dirty="0">
                <a:solidFill>
                  <a:schemeClr val="tx1"/>
                </a:solidFill>
              </a:rPr>
              <a:t> </a:t>
            </a:r>
            <a:r>
              <a:rPr lang="en-ID" sz="2500" b="1" dirty="0" err="1">
                <a:solidFill>
                  <a:schemeClr val="tx1"/>
                </a:solidFill>
              </a:rPr>
              <a:t>dengan</a:t>
            </a:r>
            <a:r>
              <a:rPr lang="en-ID" sz="2500" b="1" dirty="0">
                <a:solidFill>
                  <a:schemeClr val="tx1"/>
                </a:solidFill>
              </a:rPr>
              <a:t> </a:t>
            </a:r>
            <a:r>
              <a:rPr lang="en-ID" sz="2500" b="1" dirty="0" err="1">
                <a:solidFill>
                  <a:schemeClr val="tx1"/>
                </a:solidFill>
              </a:rPr>
              <a:t>memakai</a:t>
            </a:r>
            <a:r>
              <a:rPr lang="en-ID" sz="2500" b="1" dirty="0">
                <a:solidFill>
                  <a:schemeClr val="tx1"/>
                </a:solidFill>
              </a:rPr>
              <a:t> </a:t>
            </a:r>
            <a:r>
              <a:rPr lang="en-ID" sz="2500" b="1" dirty="0" err="1">
                <a:solidFill>
                  <a:schemeClr val="tx1"/>
                </a:solidFill>
              </a:rPr>
              <a:t>pakaian</a:t>
            </a:r>
            <a:r>
              <a:rPr lang="en-ID" sz="2500" b="1" dirty="0">
                <a:solidFill>
                  <a:schemeClr val="tx1"/>
                </a:solidFill>
              </a:rPr>
              <a:t> </a:t>
            </a:r>
            <a:r>
              <a:rPr lang="en-ID" sz="2500" b="1" dirty="0" err="1">
                <a:solidFill>
                  <a:schemeClr val="tx1"/>
                </a:solidFill>
              </a:rPr>
              <a:t>adat</a:t>
            </a:r>
            <a:r>
              <a:rPr lang="en-ID" sz="2500" b="1" dirty="0">
                <a:solidFill>
                  <a:schemeClr val="tx1"/>
                </a:solidFill>
              </a:rPr>
              <a:t> </a:t>
            </a:r>
            <a:r>
              <a:rPr lang="en-ID" sz="2500" b="1" dirty="0" err="1">
                <a:solidFill>
                  <a:schemeClr val="tx1"/>
                </a:solidFill>
              </a:rPr>
              <a:t>tradisional</a:t>
            </a:r>
            <a:r>
              <a:rPr lang="en-ID" sz="2500" b="1" dirty="0">
                <a:solidFill>
                  <a:schemeClr val="tx1"/>
                </a:solidFill>
              </a:rPr>
              <a:t> </a:t>
            </a:r>
            <a:r>
              <a:rPr lang="en-ID" sz="2500" b="1" dirty="0" err="1">
                <a:solidFill>
                  <a:schemeClr val="tx1"/>
                </a:solidFill>
              </a:rPr>
              <a:t>kabupaten</a:t>
            </a:r>
            <a:r>
              <a:rPr lang="en-ID" sz="2500" b="1" dirty="0">
                <a:solidFill>
                  <a:schemeClr val="tx1"/>
                </a:solidFill>
              </a:rPr>
              <a:t> Kampar </a:t>
            </a:r>
            <a:r>
              <a:rPr lang="en-ID" sz="2500" b="1" dirty="0" err="1">
                <a:solidFill>
                  <a:schemeClr val="tx1"/>
                </a:solidFill>
              </a:rPr>
              <a:t>dan</a:t>
            </a:r>
            <a:r>
              <a:rPr lang="en-ID" sz="2500" b="1" dirty="0">
                <a:solidFill>
                  <a:schemeClr val="tx1"/>
                </a:solidFill>
              </a:rPr>
              <a:t> </a:t>
            </a:r>
            <a:r>
              <a:rPr lang="en-ID" sz="2500" b="1" dirty="0" err="1">
                <a:solidFill>
                  <a:schemeClr val="tx1"/>
                </a:solidFill>
              </a:rPr>
              <a:t>pakaian</a:t>
            </a:r>
            <a:r>
              <a:rPr lang="en-ID" sz="2500" b="1" dirty="0">
                <a:solidFill>
                  <a:schemeClr val="tx1"/>
                </a:solidFill>
              </a:rPr>
              <a:t> </a:t>
            </a:r>
            <a:r>
              <a:rPr lang="en-ID" sz="2500" b="1" dirty="0" err="1">
                <a:solidFill>
                  <a:schemeClr val="tx1"/>
                </a:solidFill>
              </a:rPr>
              <a:t>adat</a:t>
            </a:r>
            <a:r>
              <a:rPr lang="en-ID" sz="2500" b="1" dirty="0">
                <a:solidFill>
                  <a:schemeClr val="tx1"/>
                </a:solidFill>
              </a:rPr>
              <a:t> </a:t>
            </a:r>
            <a:r>
              <a:rPr lang="en-ID" sz="2500" b="1" dirty="0" err="1">
                <a:solidFill>
                  <a:schemeClr val="tx1"/>
                </a:solidFill>
              </a:rPr>
              <a:t>paguyuban</a:t>
            </a:r>
            <a:r>
              <a:rPr lang="en-ID" sz="2500" b="1" dirty="0">
                <a:solidFill>
                  <a:schemeClr val="tx1"/>
                </a:solidFill>
              </a:rPr>
              <a:t> yang </a:t>
            </a:r>
            <a:r>
              <a:rPr lang="en-ID" sz="2500" b="1" dirty="0" err="1">
                <a:solidFill>
                  <a:schemeClr val="tx1"/>
                </a:solidFill>
              </a:rPr>
              <a:t>ada</a:t>
            </a:r>
            <a:r>
              <a:rPr lang="en-ID" sz="2500" b="1" dirty="0">
                <a:solidFill>
                  <a:schemeClr val="tx1"/>
                </a:solidFill>
              </a:rPr>
              <a:t> di </a:t>
            </a:r>
            <a:r>
              <a:rPr lang="en-ID" sz="2500" b="1" dirty="0" err="1">
                <a:solidFill>
                  <a:schemeClr val="tx1"/>
                </a:solidFill>
              </a:rPr>
              <a:t>Kabupaten</a:t>
            </a:r>
            <a:r>
              <a:rPr lang="en-ID" sz="2500" b="1" dirty="0">
                <a:solidFill>
                  <a:schemeClr val="tx1"/>
                </a:solidFill>
              </a:rPr>
              <a:t> Kampar , </a:t>
            </a:r>
            <a:r>
              <a:rPr lang="en-ID" sz="2500" b="1" dirty="0" err="1">
                <a:solidFill>
                  <a:schemeClr val="tx1"/>
                </a:solidFill>
              </a:rPr>
              <a:t>kegiatan</a:t>
            </a:r>
            <a:r>
              <a:rPr lang="en-ID" sz="2500" b="1" dirty="0">
                <a:solidFill>
                  <a:schemeClr val="tx1"/>
                </a:solidFill>
              </a:rPr>
              <a:t> </a:t>
            </a:r>
            <a:r>
              <a:rPr lang="en-ID" sz="2500" b="1" dirty="0" err="1">
                <a:solidFill>
                  <a:schemeClr val="tx1"/>
                </a:solidFill>
              </a:rPr>
              <a:t>ini</a:t>
            </a:r>
            <a:r>
              <a:rPr lang="en-ID" sz="2500" b="1" dirty="0">
                <a:solidFill>
                  <a:schemeClr val="tx1"/>
                </a:solidFill>
              </a:rPr>
              <a:t> </a:t>
            </a:r>
            <a:r>
              <a:rPr lang="en-ID" sz="2500" b="1" dirty="0" err="1">
                <a:solidFill>
                  <a:schemeClr val="tx1"/>
                </a:solidFill>
              </a:rPr>
              <a:t>bertujuan</a:t>
            </a:r>
            <a:r>
              <a:rPr lang="en-ID" sz="2500" b="1" dirty="0">
                <a:solidFill>
                  <a:schemeClr val="tx1"/>
                </a:solidFill>
              </a:rPr>
              <a:t> </a:t>
            </a:r>
            <a:r>
              <a:rPr lang="en-ID" sz="2500" b="1" dirty="0" err="1">
                <a:solidFill>
                  <a:schemeClr val="tx1"/>
                </a:solidFill>
              </a:rPr>
              <a:t>untuk</a:t>
            </a:r>
            <a:r>
              <a:rPr lang="en-ID" sz="2500" b="1" dirty="0">
                <a:solidFill>
                  <a:schemeClr val="tx1"/>
                </a:solidFill>
              </a:rPr>
              <a:t> </a:t>
            </a:r>
            <a:r>
              <a:rPr lang="en-ID" sz="2500" b="1" dirty="0" err="1">
                <a:solidFill>
                  <a:schemeClr val="tx1"/>
                </a:solidFill>
              </a:rPr>
              <a:t>membangun</a:t>
            </a:r>
            <a:r>
              <a:rPr lang="en-ID" sz="2500" b="1" dirty="0">
                <a:solidFill>
                  <a:schemeClr val="tx1"/>
                </a:solidFill>
              </a:rPr>
              <a:t> </a:t>
            </a:r>
            <a:r>
              <a:rPr lang="en-ID" sz="2500" b="1" dirty="0" err="1">
                <a:solidFill>
                  <a:schemeClr val="tx1"/>
                </a:solidFill>
              </a:rPr>
              <a:t>komunikasi</a:t>
            </a:r>
            <a:r>
              <a:rPr lang="en-ID" sz="2500" b="1" dirty="0">
                <a:solidFill>
                  <a:schemeClr val="tx1"/>
                </a:solidFill>
              </a:rPr>
              <a:t> </a:t>
            </a:r>
            <a:r>
              <a:rPr lang="en-ID" sz="2500" b="1" dirty="0" err="1">
                <a:solidFill>
                  <a:schemeClr val="tx1"/>
                </a:solidFill>
              </a:rPr>
              <a:t>dan</a:t>
            </a:r>
            <a:r>
              <a:rPr lang="en-ID" sz="2500" b="1" dirty="0">
                <a:solidFill>
                  <a:schemeClr val="tx1"/>
                </a:solidFill>
              </a:rPr>
              <a:t> </a:t>
            </a:r>
            <a:r>
              <a:rPr lang="en-ID" sz="2500" b="1" dirty="0" err="1">
                <a:solidFill>
                  <a:schemeClr val="tx1"/>
                </a:solidFill>
              </a:rPr>
              <a:t>interaksi</a:t>
            </a:r>
            <a:r>
              <a:rPr lang="en-ID" sz="2500" b="1" dirty="0">
                <a:solidFill>
                  <a:schemeClr val="tx1"/>
                </a:solidFill>
              </a:rPr>
              <a:t> </a:t>
            </a:r>
            <a:r>
              <a:rPr lang="en-ID" sz="2500" b="1" dirty="0" err="1">
                <a:solidFill>
                  <a:schemeClr val="tx1"/>
                </a:solidFill>
              </a:rPr>
              <a:t>antar</a:t>
            </a:r>
            <a:r>
              <a:rPr lang="en-ID" sz="2500" b="1" dirty="0">
                <a:solidFill>
                  <a:schemeClr val="tx1"/>
                </a:solidFill>
              </a:rPr>
              <a:t> </a:t>
            </a:r>
            <a:r>
              <a:rPr lang="en-ID" sz="2500" b="1" dirty="0" err="1">
                <a:solidFill>
                  <a:schemeClr val="tx1"/>
                </a:solidFill>
              </a:rPr>
              <a:t>masyarakat</a:t>
            </a:r>
            <a:r>
              <a:rPr lang="en-ID" sz="2500" b="1" dirty="0">
                <a:solidFill>
                  <a:schemeClr val="tx1"/>
                </a:solidFill>
              </a:rPr>
              <a:t>  di </a:t>
            </a:r>
            <a:r>
              <a:rPr lang="en-ID" sz="2500" b="1" dirty="0" err="1">
                <a:solidFill>
                  <a:schemeClr val="tx1"/>
                </a:solidFill>
              </a:rPr>
              <a:t>Kabupaten</a:t>
            </a:r>
            <a:r>
              <a:rPr lang="en-ID" sz="2500" b="1" dirty="0">
                <a:solidFill>
                  <a:schemeClr val="tx1"/>
                </a:solidFill>
              </a:rPr>
              <a:t> Kampar, </a:t>
            </a:r>
            <a:r>
              <a:rPr lang="en-ID" sz="2500" b="1" dirty="0" err="1">
                <a:solidFill>
                  <a:schemeClr val="tx1"/>
                </a:solidFill>
              </a:rPr>
              <a:t>dengan</a:t>
            </a:r>
            <a:r>
              <a:rPr lang="en-ID" sz="2500" b="1" dirty="0">
                <a:solidFill>
                  <a:schemeClr val="tx1"/>
                </a:solidFill>
              </a:rPr>
              <a:t> </a:t>
            </a:r>
            <a:r>
              <a:rPr lang="en-ID" sz="2500" b="1" dirty="0" err="1">
                <a:solidFill>
                  <a:schemeClr val="tx1"/>
                </a:solidFill>
              </a:rPr>
              <a:t>tema</a:t>
            </a:r>
            <a:r>
              <a:rPr lang="en-ID" sz="2500" b="1" dirty="0">
                <a:solidFill>
                  <a:schemeClr val="tx1"/>
                </a:solidFill>
              </a:rPr>
              <a:t> “ SEMARAK KABUPATEN KAMPAR DALAM KERAGAMAN BUDAYA”</a:t>
            </a:r>
            <a:endParaRPr lang="en-US" sz="2500" b="1" dirty="0">
              <a:solidFill>
                <a:schemeClr val="tx1"/>
              </a:solidFill>
            </a:endParaRPr>
          </a:p>
          <a:p>
            <a:endParaRPr lang="en-US" dirty="0"/>
          </a:p>
        </p:txBody>
      </p:sp>
      <p:pic>
        <p:nvPicPr>
          <p:cNvPr id="1026" name="Picture 2" descr="Image result for karnaval budaya melayu"/>
          <p:cNvPicPr>
            <a:picLocks noChangeAspect="1" noChangeArrowheads="1"/>
          </p:cNvPicPr>
          <p:nvPr/>
        </p:nvPicPr>
        <p:blipFill rotWithShape="1">
          <a:blip r:embed="rId3">
            <a:extLst>
              <a:ext uri="{28A0092B-C50C-407E-A947-70E740481C1C}">
                <a14:useLocalDpi xmlns:a14="http://schemas.microsoft.com/office/drawing/2010/main" val="0"/>
              </a:ext>
            </a:extLst>
          </a:blip>
          <a:srcRect t="28224"/>
          <a:stretch/>
        </p:blipFill>
        <p:spPr bwMode="auto">
          <a:xfrm>
            <a:off x="41511" y="4892122"/>
            <a:ext cx="4968352" cy="2669141"/>
          </a:xfrm>
          <a:prstGeom prst="ellipse">
            <a:avLst/>
          </a:prstGeom>
          <a:ln>
            <a:noFill/>
          </a:ln>
          <a:effectLst>
            <a:softEdge rad="317500"/>
          </a:effectLst>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17620" t="9091" r="-2226"/>
          <a:stretch/>
        </p:blipFill>
        <p:spPr bwMode="auto">
          <a:xfrm>
            <a:off x="4420397" y="4653945"/>
            <a:ext cx="5813154" cy="290731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72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1613</TotalTime>
  <Words>1418</Words>
  <Application>Microsoft Office PowerPoint</Application>
  <PresentationFormat>Custom</PresentationFormat>
  <Paragraphs>246</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KARNAVAL BUDAYA</vt:lpstr>
      <vt:lpstr>KAMPAR FASHION CARNIVAL</vt:lpstr>
      <vt:lpstr>FESTIVAL SILAT TRADISIONAL</vt:lpstr>
      <vt:lpstr>PowerPoint Presentation</vt:lpstr>
      <vt:lpstr>BAZAR 69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TUJUAN DAN FUNGSI PENDUKUNG ACARA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Rencana Anggaran Belanja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32</cp:revision>
  <dcterms:created xsi:type="dcterms:W3CDTF">2019-01-03T04:44:38Z</dcterms:created>
  <dcterms:modified xsi:type="dcterms:W3CDTF">2019-01-10T12:16:05Z</dcterms:modified>
</cp:coreProperties>
</file>